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0287000" cx="18288000"/>
  <p:notesSz cx="6858000" cy="9144000"/>
  <p:embeddedFontLst>
    <p:embeddedFont>
      <p:font typeface="Play"/>
      <p:regular r:id="rId23"/>
      <p:bold r:id="rId24"/>
    </p:embeddedFont>
    <p:embeddedFont>
      <p:font typeface="Raleway Medium"/>
      <p:regular r:id="rId25"/>
      <p:bold r:id="rId26"/>
      <p:italic r:id="rId27"/>
      <p:boldItalic r:id="rId28"/>
    </p:embeddedFont>
    <p:embeddedFont>
      <p:font typeface="Comfortaa"/>
      <p:bold r:id="rId29"/>
    </p:embeddedFont>
    <p:embeddedFont>
      <p:font typeface="Open Sans"/>
      <p:bold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2" roundtripDataSignature="AMtx7mhelkxBOqe7pB3508CIAxR41Z0v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y-bold.fntdata"/><Relationship Id="rId23" Type="http://schemas.openxmlformats.org/officeDocument/2006/relationships/font" Target="fonts/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Medium-bold.fntdata"/><Relationship Id="rId25" Type="http://schemas.openxmlformats.org/officeDocument/2006/relationships/font" Target="fonts/RalewayMedium-regular.fntdata"/><Relationship Id="rId28" Type="http://schemas.openxmlformats.org/officeDocument/2006/relationships/font" Target="fonts/RalewayMedium-boldItalic.fntdata"/><Relationship Id="rId27" Type="http://schemas.openxmlformats.org/officeDocument/2006/relationships/font" Target="fonts/Raleway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omforta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61" name="Google Shape;361;p1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62" name="Google Shape;362;p10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10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</a:t>
            </a:r>
            <a:endParaRPr/>
          </a:p>
        </p:txBody>
      </p:sp>
      <p:sp>
        <p:nvSpPr>
          <p:cNvPr id="364" name="Google Shape;364;p10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65" name="Google Shape;365;p10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96" name="Google Shape;396;p1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97" name="Google Shape;397;p1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p1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</a:t>
            </a:r>
            <a:endParaRPr/>
          </a:p>
        </p:txBody>
      </p:sp>
      <p:sp>
        <p:nvSpPr>
          <p:cNvPr id="399" name="Google Shape;399;p1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00" name="Google Shape;400;p1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21" name="Google Shape;421;p1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22" name="Google Shape;422;p12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p1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</a:t>
            </a:r>
            <a:endParaRPr/>
          </a:p>
        </p:txBody>
      </p:sp>
      <p:sp>
        <p:nvSpPr>
          <p:cNvPr id="424" name="Google Shape;424;p1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25" name="Google Shape;425;p1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49" name="Google Shape;449;p1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50" name="Google Shape;450;p13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" name="Google Shape;451;p1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</a:t>
            </a:r>
            <a:endParaRPr/>
          </a:p>
        </p:txBody>
      </p:sp>
      <p:sp>
        <p:nvSpPr>
          <p:cNvPr id="452" name="Google Shape;452;p13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53" name="Google Shape;453;p13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14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15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6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7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2" name="Google Shape;142;p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43" name="Google Shape;143;p4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</a:t>
            </a:r>
            <a:endParaRPr/>
          </a:p>
        </p:txBody>
      </p:sp>
      <p:sp>
        <p:nvSpPr>
          <p:cNvPr id="145" name="Google Shape;145;p4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6" name="Google Shape;146;p4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2" name="Google Shape;162;p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63" name="Google Shape;163;p5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</a:t>
            </a:r>
            <a:endParaRPr/>
          </a:p>
        </p:txBody>
      </p:sp>
      <p:sp>
        <p:nvSpPr>
          <p:cNvPr id="165" name="Google Shape;165;p5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6" name="Google Shape;166;p5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4" name="Google Shape;204;p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05" name="Google Shape;205;p6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</a:t>
            </a:r>
            <a:endParaRPr/>
          </a:p>
        </p:txBody>
      </p:sp>
      <p:sp>
        <p:nvSpPr>
          <p:cNvPr id="207" name="Google Shape;207;p6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8" name="Google Shape;208;p6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35" name="Google Shape;235;p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36" name="Google Shape;236;p7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</a:t>
            </a:r>
            <a:endParaRPr/>
          </a:p>
        </p:txBody>
      </p:sp>
      <p:sp>
        <p:nvSpPr>
          <p:cNvPr id="238" name="Google Shape;238;p7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39" name="Google Shape;239;p7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0" name="Google Shape;270;p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71" name="Google Shape;271;p8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8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</a:t>
            </a:r>
            <a:endParaRPr/>
          </a:p>
        </p:txBody>
      </p:sp>
      <p:sp>
        <p:nvSpPr>
          <p:cNvPr id="273" name="Google Shape;273;p8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4" name="Google Shape;274;p8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07" name="Google Shape;307;p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08" name="Google Shape;308;p9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9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</a:t>
            </a:r>
            <a:endParaRPr/>
          </a:p>
        </p:txBody>
      </p:sp>
      <p:sp>
        <p:nvSpPr>
          <p:cNvPr id="310" name="Google Shape;310;p9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11" name="Google Shape;311;p9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2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2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hyperlink" Target="https://youtu.be/Q44kU5QKpbE" TargetMode="External"/><Relationship Id="rId6" Type="http://schemas.openxmlformats.org/officeDocument/2006/relationships/hyperlink" Target="https://youtu.be/Q44kU5QKpbE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464A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12541309" y="0"/>
            <a:ext cx="5746691" cy="1711780"/>
          </a:xfrm>
          <a:custGeom>
            <a:rect b="b" l="l" r="r" t="t"/>
            <a:pathLst>
              <a:path extrusionOk="0" h="1711780" w="5746691">
                <a:moveTo>
                  <a:pt x="0" y="0"/>
                </a:moveTo>
                <a:lnTo>
                  <a:pt x="5746691" y="0"/>
                </a:lnTo>
                <a:lnTo>
                  <a:pt x="5746691" y="1711780"/>
                </a:lnTo>
                <a:lnTo>
                  <a:pt x="0" y="17117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 txBox="1"/>
          <p:nvPr/>
        </p:nvSpPr>
        <p:spPr>
          <a:xfrm>
            <a:off x="269140" y="7832650"/>
            <a:ext cx="14605442" cy="8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Sistemas Organizacionales y Gerenciales 1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0" y="3141906"/>
            <a:ext cx="18288000" cy="31953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Problemas éticos y sociales en sistemas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1063303" y="8745251"/>
            <a:ext cx="698137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Escuela de Ingenieria de Ciencias Y Sistemas</a:t>
            </a:r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1028700" y="9210675"/>
            <a:ext cx="3525292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Facultad de Ingenieria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1028700" y="9585325"/>
            <a:ext cx="6407944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Universidad de San Carlos de Guatemala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368" name="Google Shape;368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sp>
        <p:nvSpPr>
          <p:cNvPr descr="preencoded.png" id="369" name="Google Shape;369;p10"/>
          <p:cNvSpPr/>
          <p:nvPr/>
        </p:nvSpPr>
        <p:spPr>
          <a:xfrm>
            <a:off x="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70" name="Google Shape;370;p10"/>
          <p:cNvGrpSpPr/>
          <p:nvPr/>
        </p:nvGrpSpPr>
        <p:grpSpPr>
          <a:xfrm>
            <a:off x="7938046" y="1224855"/>
            <a:ext cx="9269909" cy="2600325"/>
            <a:chOff x="0" y="-38100"/>
            <a:chExt cx="12359878" cy="3467100"/>
          </a:xfrm>
        </p:grpSpPr>
        <p:sp>
          <p:nvSpPr>
            <p:cNvPr id="371" name="Google Shape;371;p10"/>
            <p:cNvSpPr/>
            <p:nvPr/>
          </p:nvSpPr>
          <p:spPr>
            <a:xfrm>
              <a:off x="0" y="0"/>
              <a:ext cx="12359878" cy="3429000"/>
            </a:xfrm>
            <a:custGeom>
              <a:rect b="b" l="l" r="r" t="t"/>
              <a:pathLst>
                <a:path extrusionOk="0" h="3429000" w="12359878">
                  <a:moveTo>
                    <a:pt x="0" y="0"/>
                  </a:moveTo>
                  <a:lnTo>
                    <a:pt x="12359878" y="0"/>
                  </a:lnTo>
                  <a:lnTo>
                    <a:pt x="12359878" y="3429000"/>
                  </a:lnTo>
                  <a:lnTo>
                    <a:pt x="0" y="3429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72" name="Google Shape;372;p10"/>
            <p:cNvSpPr txBox="1"/>
            <p:nvPr/>
          </p:nvSpPr>
          <p:spPr>
            <a:xfrm>
              <a:off x="0" y="-38100"/>
              <a:ext cx="12359878" cy="346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8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374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Conclusiones sobre Problemas Éticos en Sistemas</a:t>
              </a:r>
              <a:endParaRPr/>
            </a:p>
          </p:txBody>
        </p:sp>
      </p:grpSp>
      <p:sp>
        <p:nvSpPr>
          <p:cNvPr id="373" name="Google Shape;373;p10"/>
          <p:cNvSpPr/>
          <p:nvPr/>
        </p:nvSpPr>
        <p:spPr>
          <a:xfrm>
            <a:off x="7938046" y="4288036"/>
            <a:ext cx="4480751" cy="2712244"/>
          </a:xfrm>
          <a:custGeom>
            <a:rect b="b" l="l" r="r" t="t"/>
            <a:pathLst>
              <a:path extrusionOk="0" h="3616325" w="5974334">
                <a:moveTo>
                  <a:pt x="0" y="617220"/>
                </a:moveTo>
                <a:cubicBezTo>
                  <a:pt x="0" y="276352"/>
                  <a:pt x="276352" y="0"/>
                  <a:pt x="617220" y="0"/>
                </a:cubicBezTo>
                <a:lnTo>
                  <a:pt x="5357114" y="0"/>
                </a:lnTo>
                <a:cubicBezTo>
                  <a:pt x="5697982" y="0"/>
                  <a:pt x="5974334" y="276352"/>
                  <a:pt x="5974334" y="617220"/>
                </a:cubicBezTo>
                <a:lnTo>
                  <a:pt x="5974334" y="2999105"/>
                </a:lnTo>
                <a:cubicBezTo>
                  <a:pt x="5974334" y="3339973"/>
                  <a:pt x="5697982" y="3616325"/>
                  <a:pt x="5357114" y="3616325"/>
                </a:cubicBezTo>
                <a:lnTo>
                  <a:pt x="617220" y="3616325"/>
                </a:lnTo>
                <a:cubicBezTo>
                  <a:pt x="276352" y="3616325"/>
                  <a:pt x="0" y="3339973"/>
                  <a:pt x="0" y="2999105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4" name="Google Shape;374;p10"/>
          <p:cNvGrpSpPr/>
          <p:nvPr/>
        </p:nvGrpSpPr>
        <p:grpSpPr>
          <a:xfrm>
            <a:off x="8246566" y="4582269"/>
            <a:ext cx="3429000" cy="442913"/>
            <a:chOff x="0" y="-19050"/>
            <a:chExt cx="4572000" cy="590550"/>
          </a:xfrm>
        </p:grpSpPr>
        <p:sp>
          <p:nvSpPr>
            <p:cNvPr id="375" name="Google Shape;375;p10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76" name="Google Shape;376;p10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Ética Fundamental</a:t>
              </a:r>
              <a:endParaRPr/>
            </a:p>
          </p:txBody>
        </p:sp>
      </p:grpSp>
      <p:grpSp>
        <p:nvGrpSpPr>
          <p:cNvPr id="377" name="Google Shape;377;p10"/>
          <p:cNvGrpSpPr/>
          <p:nvPr/>
        </p:nvGrpSpPr>
        <p:grpSpPr>
          <a:xfrm>
            <a:off x="8246566" y="5131743"/>
            <a:ext cx="3863728" cy="1560016"/>
            <a:chOff x="0" y="-104775"/>
            <a:chExt cx="5151637" cy="2080022"/>
          </a:xfrm>
        </p:grpSpPr>
        <p:sp>
          <p:nvSpPr>
            <p:cNvPr id="378" name="Google Shape;378;p10"/>
            <p:cNvSpPr/>
            <p:nvPr/>
          </p:nvSpPr>
          <p:spPr>
            <a:xfrm>
              <a:off x="0" y="0"/>
              <a:ext cx="5151637" cy="1975247"/>
            </a:xfrm>
            <a:custGeom>
              <a:rect b="b" l="l" r="r" t="t"/>
              <a:pathLst>
                <a:path extrusionOk="0" h="1975247" w="5151637">
                  <a:moveTo>
                    <a:pt x="0" y="0"/>
                  </a:moveTo>
                  <a:lnTo>
                    <a:pt x="5151637" y="0"/>
                  </a:lnTo>
                  <a:lnTo>
                    <a:pt x="515163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79" name="Google Shape;379;p10"/>
            <p:cNvSpPr txBox="1"/>
            <p:nvPr/>
          </p:nvSpPr>
          <p:spPr>
            <a:xfrm>
              <a:off x="0" y="-104775"/>
              <a:ext cx="5151637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Clave para confianza y sostenibilidad en tecnologías.</a:t>
              </a:r>
              <a:endParaRPr/>
            </a:p>
          </p:txBody>
        </p:sp>
      </p:grpSp>
      <p:sp>
        <p:nvSpPr>
          <p:cNvPr id="380" name="Google Shape;380;p10"/>
          <p:cNvSpPr/>
          <p:nvPr/>
        </p:nvSpPr>
        <p:spPr>
          <a:xfrm>
            <a:off x="12727335" y="4288036"/>
            <a:ext cx="4480751" cy="2712244"/>
          </a:xfrm>
          <a:custGeom>
            <a:rect b="b" l="l" r="r" t="t"/>
            <a:pathLst>
              <a:path extrusionOk="0" h="3616325" w="5974334">
                <a:moveTo>
                  <a:pt x="0" y="617220"/>
                </a:moveTo>
                <a:cubicBezTo>
                  <a:pt x="0" y="276352"/>
                  <a:pt x="276352" y="0"/>
                  <a:pt x="617220" y="0"/>
                </a:cubicBezTo>
                <a:lnTo>
                  <a:pt x="5357114" y="0"/>
                </a:lnTo>
                <a:cubicBezTo>
                  <a:pt x="5697982" y="0"/>
                  <a:pt x="5974334" y="276352"/>
                  <a:pt x="5974334" y="617220"/>
                </a:cubicBezTo>
                <a:lnTo>
                  <a:pt x="5974334" y="2999105"/>
                </a:lnTo>
                <a:cubicBezTo>
                  <a:pt x="5974334" y="3339973"/>
                  <a:pt x="5697982" y="3616325"/>
                  <a:pt x="5357114" y="3616325"/>
                </a:cubicBezTo>
                <a:lnTo>
                  <a:pt x="617220" y="3616325"/>
                </a:lnTo>
                <a:cubicBezTo>
                  <a:pt x="276352" y="3616325"/>
                  <a:pt x="0" y="3339973"/>
                  <a:pt x="0" y="2999105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1" name="Google Shape;381;p10"/>
          <p:cNvGrpSpPr/>
          <p:nvPr/>
        </p:nvGrpSpPr>
        <p:grpSpPr>
          <a:xfrm>
            <a:off x="13035855" y="4582269"/>
            <a:ext cx="3512344" cy="442913"/>
            <a:chOff x="0" y="-19050"/>
            <a:chExt cx="4683125" cy="590550"/>
          </a:xfrm>
        </p:grpSpPr>
        <p:sp>
          <p:nvSpPr>
            <p:cNvPr id="382" name="Google Shape;382;p10"/>
            <p:cNvSpPr/>
            <p:nvPr/>
          </p:nvSpPr>
          <p:spPr>
            <a:xfrm>
              <a:off x="0" y="0"/>
              <a:ext cx="4683125" cy="571500"/>
            </a:xfrm>
            <a:custGeom>
              <a:rect b="b" l="l" r="r" t="t"/>
              <a:pathLst>
                <a:path extrusionOk="0" h="571500" w="4683125">
                  <a:moveTo>
                    <a:pt x="0" y="0"/>
                  </a:moveTo>
                  <a:lnTo>
                    <a:pt x="4683125" y="0"/>
                  </a:lnTo>
                  <a:lnTo>
                    <a:pt x="4683125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83" name="Google Shape;383;p10"/>
            <p:cNvSpPr txBox="1"/>
            <p:nvPr/>
          </p:nvSpPr>
          <p:spPr>
            <a:xfrm>
              <a:off x="0" y="-19050"/>
              <a:ext cx="4683125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Formación Urgente</a:t>
              </a:r>
              <a:endParaRPr/>
            </a:p>
          </p:txBody>
        </p:sp>
      </p:grpSp>
      <p:grpSp>
        <p:nvGrpSpPr>
          <p:cNvPr id="384" name="Google Shape;384;p10"/>
          <p:cNvGrpSpPr/>
          <p:nvPr/>
        </p:nvGrpSpPr>
        <p:grpSpPr>
          <a:xfrm>
            <a:off x="13035855" y="5131743"/>
            <a:ext cx="3863728" cy="1560016"/>
            <a:chOff x="0" y="-104775"/>
            <a:chExt cx="5151637" cy="2080022"/>
          </a:xfrm>
        </p:grpSpPr>
        <p:sp>
          <p:nvSpPr>
            <p:cNvPr id="385" name="Google Shape;385;p10"/>
            <p:cNvSpPr/>
            <p:nvPr/>
          </p:nvSpPr>
          <p:spPr>
            <a:xfrm>
              <a:off x="0" y="0"/>
              <a:ext cx="5151637" cy="1975247"/>
            </a:xfrm>
            <a:custGeom>
              <a:rect b="b" l="l" r="r" t="t"/>
              <a:pathLst>
                <a:path extrusionOk="0" h="1975247" w="5151637">
                  <a:moveTo>
                    <a:pt x="0" y="0"/>
                  </a:moveTo>
                  <a:lnTo>
                    <a:pt x="5151637" y="0"/>
                  </a:lnTo>
                  <a:lnTo>
                    <a:pt x="515163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86" name="Google Shape;386;p10"/>
            <p:cNvSpPr txBox="1"/>
            <p:nvPr/>
          </p:nvSpPr>
          <p:spPr>
            <a:xfrm>
              <a:off x="0" y="-104775"/>
              <a:ext cx="5151637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Desarrolladores y usuarios deben recibir educación ética constante.</a:t>
              </a:r>
              <a:endParaRPr/>
            </a:p>
          </p:txBody>
        </p:sp>
      </p:grpSp>
      <p:sp>
        <p:nvSpPr>
          <p:cNvPr id="387" name="Google Shape;387;p10"/>
          <p:cNvSpPr/>
          <p:nvPr/>
        </p:nvSpPr>
        <p:spPr>
          <a:xfrm>
            <a:off x="7938046" y="7308800"/>
            <a:ext cx="9269921" cy="1724597"/>
          </a:xfrm>
          <a:custGeom>
            <a:rect b="b" l="l" r="r" t="t"/>
            <a:pathLst>
              <a:path extrusionOk="0" h="2299462" w="12359894">
                <a:moveTo>
                  <a:pt x="0" y="617220"/>
                </a:moveTo>
                <a:cubicBezTo>
                  <a:pt x="0" y="276352"/>
                  <a:pt x="276352" y="0"/>
                  <a:pt x="617220" y="0"/>
                </a:cubicBezTo>
                <a:lnTo>
                  <a:pt x="11742674" y="0"/>
                </a:lnTo>
                <a:cubicBezTo>
                  <a:pt x="12083542" y="0"/>
                  <a:pt x="12359894" y="276352"/>
                  <a:pt x="12359894" y="617220"/>
                </a:cubicBezTo>
                <a:lnTo>
                  <a:pt x="12359894" y="1682242"/>
                </a:lnTo>
                <a:cubicBezTo>
                  <a:pt x="12359894" y="2023110"/>
                  <a:pt x="12083542" y="2299462"/>
                  <a:pt x="11742674" y="2299462"/>
                </a:cubicBezTo>
                <a:lnTo>
                  <a:pt x="617220" y="2299462"/>
                </a:lnTo>
                <a:cubicBezTo>
                  <a:pt x="276352" y="2299462"/>
                  <a:pt x="0" y="2023110"/>
                  <a:pt x="0" y="1682242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8" name="Google Shape;388;p10"/>
          <p:cNvGrpSpPr/>
          <p:nvPr/>
        </p:nvGrpSpPr>
        <p:grpSpPr>
          <a:xfrm>
            <a:off x="8246566" y="7603034"/>
            <a:ext cx="3514130" cy="442913"/>
            <a:chOff x="0" y="-19050"/>
            <a:chExt cx="4685507" cy="590550"/>
          </a:xfrm>
        </p:grpSpPr>
        <p:sp>
          <p:nvSpPr>
            <p:cNvPr id="389" name="Google Shape;389;p10"/>
            <p:cNvSpPr/>
            <p:nvPr/>
          </p:nvSpPr>
          <p:spPr>
            <a:xfrm>
              <a:off x="0" y="0"/>
              <a:ext cx="4685507" cy="571500"/>
            </a:xfrm>
            <a:custGeom>
              <a:rect b="b" l="l" r="r" t="t"/>
              <a:pathLst>
                <a:path extrusionOk="0" h="571500" w="4685507">
                  <a:moveTo>
                    <a:pt x="0" y="0"/>
                  </a:moveTo>
                  <a:lnTo>
                    <a:pt x="4685507" y="0"/>
                  </a:lnTo>
                  <a:lnTo>
                    <a:pt x="4685507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90" name="Google Shape;390;p10"/>
            <p:cNvSpPr txBox="1"/>
            <p:nvPr/>
          </p:nvSpPr>
          <p:spPr>
            <a:xfrm>
              <a:off x="0" y="-19050"/>
              <a:ext cx="4685507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Riesgos en Ascenso</a:t>
              </a:r>
              <a:endParaRPr/>
            </a:p>
          </p:txBody>
        </p:sp>
      </p:grpSp>
      <p:grpSp>
        <p:nvGrpSpPr>
          <p:cNvPr id="391" name="Google Shape;391;p10"/>
          <p:cNvGrpSpPr/>
          <p:nvPr/>
        </p:nvGrpSpPr>
        <p:grpSpPr>
          <a:xfrm>
            <a:off x="8246566" y="8152508"/>
            <a:ext cx="8652867" cy="572392"/>
            <a:chOff x="0" y="-104775"/>
            <a:chExt cx="11537157" cy="763190"/>
          </a:xfrm>
        </p:grpSpPr>
        <p:sp>
          <p:nvSpPr>
            <p:cNvPr id="392" name="Google Shape;392;p10"/>
            <p:cNvSpPr/>
            <p:nvPr/>
          </p:nvSpPr>
          <p:spPr>
            <a:xfrm>
              <a:off x="0" y="0"/>
              <a:ext cx="11537157" cy="658415"/>
            </a:xfrm>
            <a:custGeom>
              <a:rect b="b" l="l" r="r" t="t"/>
              <a:pathLst>
                <a:path extrusionOk="0" h="658415" w="11537157">
                  <a:moveTo>
                    <a:pt x="0" y="0"/>
                  </a:moveTo>
                  <a:lnTo>
                    <a:pt x="11537157" y="0"/>
                  </a:lnTo>
                  <a:lnTo>
                    <a:pt x="11537157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93" name="Google Shape;393;p10"/>
            <p:cNvSpPr txBox="1"/>
            <p:nvPr/>
          </p:nvSpPr>
          <p:spPr>
            <a:xfrm>
              <a:off x="0" y="-104775"/>
              <a:ext cx="11537157" cy="7631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Avances tecnológicos elevan desafíos éticos y sociales.</a:t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403" name="Google Shape;403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grpSp>
        <p:nvGrpSpPr>
          <p:cNvPr id="404" name="Google Shape;404;p11"/>
          <p:cNvGrpSpPr/>
          <p:nvPr/>
        </p:nvGrpSpPr>
        <p:grpSpPr>
          <a:xfrm>
            <a:off x="1080046" y="2870746"/>
            <a:ext cx="16127909" cy="1743075"/>
            <a:chOff x="0" y="-38100"/>
            <a:chExt cx="21503878" cy="2324100"/>
          </a:xfrm>
        </p:grpSpPr>
        <p:sp>
          <p:nvSpPr>
            <p:cNvPr id="405" name="Google Shape;405;p11"/>
            <p:cNvSpPr/>
            <p:nvPr/>
          </p:nvSpPr>
          <p:spPr>
            <a:xfrm>
              <a:off x="0" y="0"/>
              <a:ext cx="21503878" cy="2286000"/>
            </a:xfrm>
            <a:custGeom>
              <a:rect b="b" l="l" r="r" t="t"/>
              <a:pathLst>
                <a:path extrusionOk="0" h="2286000" w="21503878">
                  <a:moveTo>
                    <a:pt x="0" y="0"/>
                  </a:moveTo>
                  <a:lnTo>
                    <a:pt x="21503878" y="0"/>
                  </a:lnTo>
                  <a:lnTo>
                    <a:pt x="21503878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06" name="Google Shape;406;p11"/>
            <p:cNvSpPr txBox="1"/>
            <p:nvPr/>
          </p:nvSpPr>
          <p:spPr>
            <a:xfrm>
              <a:off x="0" y="-38100"/>
              <a:ext cx="21503878" cy="232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8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374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Clases de Sistemas de Información: Visión General</a:t>
              </a:r>
              <a:endParaRPr/>
            </a:p>
          </p:txBody>
        </p:sp>
      </p:grpSp>
      <p:grpSp>
        <p:nvGrpSpPr>
          <p:cNvPr id="407" name="Google Shape;407;p11"/>
          <p:cNvGrpSpPr/>
          <p:nvPr/>
        </p:nvGrpSpPr>
        <p:grpSpPr>
          <a:xfrm>
            <a:off x="1080046" y="5370910"/>
            <a:ext cx="3429000" cy="442913"/>
            <a:chOff x="0" y="-19050"/>
            <a:chExt cx="4572000" cy="590550"/>
          </a:xfrm>
        </p:grpSpPr>
        <p:sp>
          <p:nvSpPr>
            <p:cNvPr id="408" name="Google Shape;408;p11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09" name="Google Shape;409;p11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Definición</a:t>
              </a:r>
              <a:endParaRPr/>
            </a:p>
          </p:txBody>
        </p:sp>
      </p:grpSp>
      <p:grpSp>
        <p:nvGrpSpPr>
          <p:cNvPr id="410" name="Google Shape;410;p11"/>
          <p:cNvGrpSpPr/>
          <p:nvPr/>
        </p:nvGrpSpPr>
        <p:grpSpPr>
          <a:xfrm>
            <a:off x="1080046" y="6043761"/>
            <a:ext cx="7687567" cy="1066205"/>
            <a:chOff x="0" y="-104775"/>
            <a:chExt cx="10250090" cy="1421607"/>
          </a:xfrm>
        </p:grpSpPr>
        <p:sp>
          <p:nvSpPr>
            <p:cNvPr id="411" name="Google Shape;411;p11"/>
            <p:cNvSpPr/>
            <p:nvPr/>
          </p:nvSpPr>
          <p:spPr>
            <a:xfrm>
              <a:off x="0" y="0"/>
              <a:ext cx="10250090" cy="1316832"/>
            </a:xfrm>
            <a:custGeom>
              <a:rect b="b" l="l" r="r" t="t"/>
              <a:pathLst>
                <a:path extrusionOk="0"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12" name="Google Shape;412;p11"/>
            <p:cNvSpPr txBox="1"/>
            <p:nvPr/>
          </p:nvSpPr>
          <p:spPr>
            <a:xfrm>
              <a:off x="0" y="-104775"/>
              <a:ext cx="10250090" cy="142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Herramientas que gestionan y distribuyen información en organizaciones.</a:t>
              </a:r>
              <a:endParaRPr/>
            </a:p>
          </p:txBody>
        </p:sp>
      </p:grpSp>
      <p:grpSp>
        <p:nvGrpSpPr>
          <p:cNvPr id="413" name="Google Shape;413;p11"/>
          <p:cNvGrpSpPr/>
          <p:nvPr/>
        </p:nvGrpSpPr>
        <p:grpSpPr>
          <a:xfrm>
            <a:off x="9529911" y="5370910"/>
            <a:ext cx="3429000" cy="442913"/>
            <a:chOff x="0" y="-19050"/>
            <a:chExt cx="4572000" cy="590550"/>
          </a:xfrm>
        </p:grpSpPr>
        <p:sp>
          <p:nvSpPr>
            <p:cNvPr id="414" name="Google Shape;414;p11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15" name="Google Shape;415;p11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Clasificación</a:t>
              </a:r>
              <a:endParaRPr/>
            </a:p>
          </p:txBody>
        </p:sp>
      </p:grpSp>
      <p:grpSp>
        <p:nvGrpSpPr>
          <p:cNvPr id="416" name="Google Shape;416;p11"/>
          <p:cNvGrpSpPr/>
          <p:nvPr/>
        </p:nvGrpSpPr>
        <p:grpSpPr>
          <a:xfrm>
            <a:off x="9529911" y="6043761"/>
            <a:ext cx="7687567" cy="1066205"/>
            <a:chOff x="0" y="-104775"/>
            <a:chExt cx="10250090" cy="1421607"/>
          </a:xfrm>
        </p:grpSpPr>
        <p:sp>
          <p:nvSpPr>
            <p:cNvPr id="417" name="Google Shape;417;p11"/>
            <p:cNvSpPr/>
            <p:nvPr/>
          </p:nvSpPr>
          <p:spPr>
            <a:xfrm>
              <a:off x="0" y="0"/>
              <a:ext cx="10250090" cy="1316832"/>
            </a:xfrm>
            <a:custGeom>
              <a:rect b="b" l="l" r="r" t="t"/>
              <a:pathLst>
                <a:path extrusionOk="0"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18" name="Google Shape;418;p11"/>
            <p:cNvSpPr txBox="1"/>
            <p:nvPr/>
          </p:nvSpPr>
          <p:spPr>
            <a:xfrm>
              <a:off x="0" y="-104775"/>
              <a:ext cx="10250090" cy="142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Agrupados según función y alcance operativo dentro de la empresa.</a:t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428" name="Google Shape;428;p1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grpSp>
        <p:nvGrpSpPr>
          <p:cNvPr id="429" name="Google Shape;429;p12"/>
          <p:cNvGrpSpPr/>
          <p:nvPr/>
        </p:nvGrpSpPr>
        <p:grpSpPr>
          <a:xfrm>
            <a:off x="1080046" y="2666703"/>
            <a:ext cx="9904362" cy="885825"/>
            <a:chOff x="0" y="-38100"/>
            <a:chExt cx="13205817" cy="1181100"/>
          </a:xfrm>
        </p:grpSpPr>
        <p:sp>
          <p:nvSpPr>
            <p:cNvPr id="430" name="Google Shape;430;p12"/>
            <p:cNvSpPr/>
            <p:nvPr/>
          </p:nvSpPr>
          <p:spPr>
            <a:xfrm>
              <a:off x="0" y="0"/>
              <a:ext cx="13205817" cy="1143000"/>
            </a:xfrm>
            <a:custGeom>
              <a:rect b="b" l="l" r="r" t="t"/>
              <a:pathLst>
                <a:path extrusionOk="0" h="1143000" w="13205817">
                  <a:moveTo>
                    <a:pt x="0" y="0"/>
                  </a:moveTo>
                  <a:lnTo>
                    <a:pt x="13205817" y="0"/>
                  </a:lnTo>
                  <a:lnTo>
                    <a:pt x="13205817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31" name="Google Shape;431;p12"/>
            <p:cNvSpPr txBox="1"/>
            <p:nvPr/>
          </p:nvSpPr>
          <p:spPr>
            <a:xfrm>
              <a:off x="0" y="-38100"/>
              <a:ext cx="13205817" cy="118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8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374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Sistemas Funcionales y ERP</a:t>
              </a:r>
              <a:endParaRPr/>
            </a:p>
          </p:txBody>
        </p:sp>
      </p:grpSp>
      <p:grpSp>
        <p:nvGrpSpPr>
          <p:cNvPr id="432" name="Google Shape;432;p12"/>
          <p:cNvGrpSpPr/>
          <p:nvPr/>
        </p:nvGrpSpPr>
        <p:grpSpPr>
          <a:xfrm>
            <a:off x="1080046" y="4309617"/>
            <a:ext cx="3896171" cy="442913"/>
            <a:chOff x="0" y="-19050"/>
            <a:chExt cx="5194895" cy="590550"/>
          </a:xfrm>
        </p:grpSpPr>
        <p:sp>
          <p:nvSpPr>
            <p:cNvPr id="433" name="Google Shape;433;p12"/>
            <p:cNvSpPr/>
            <p:nvPr/>
          </p:nvSpPr>
          <p:spPr>
            <a:xfrm>
              <a:off x="0" y="0"/>
              <a:ext cx="5194895" cy="571500"/>
            </a:xfrm>
            <a:custGeom>
              <a:rect b="b" l="l" r="r" t="t"/>
              <a:pathLst>
                <a:path extrusionOk="0" h="571500" w="5194895">
                  <a:moveTo>
                    <a:pt x="0" y="0"/>
                  </a:moveTo>
                  <a:lnTo>
                    <a:pt x="5194895" y="0"/>
                  </a:lnTo>
                  <a:lnTo>
                    <a:pt x="5194895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34" name="Google Shape;434;p12"/>
            <p:cNvSpPr txBox="1"/>
            <p:nvPr/>
          </p:nvSpPr>
          <p:spPr>
            <a:xfrm>
              <a:off x="0" y="-19050"/>
              <a:ext cx="5194895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Sistemas Funcionales</a:t>
              </a:r>
              <a:endParaRPr/>
            </a:p>
          </p:txBody>
        </p:sp>
      </p:grpSp>
      <p:grpSp>
        <p:nvGrpSpPr>
          <p:cNvPr id="435" name="Google Shape;435;p12"/>
          <p:cNvGrpSpPr/>
          <p:nvPr/>
        </p:nvGrpSpPr>
        <p:grpSpPr>
          <a:xfrm>
            <a:off x="1080046" y="4982468"/>
            <a:ext cx="7687567" cy="1066205"/>
            <a:chOff x="0" y="-104775"/>
            <a:chExt cx="10250090" cy="1421607"/>
          </a:xfrm>
        </p:grpSpPr>
        <p:sp>
          <p:nvSpPr>
            <p:cNvPr id="436" name="Google Shape;436;p12"/>
            <p:cNvSpPr/>
            <p:nvPr/>
          </p:nvSpPr>
          <p:spPr>
            <a:xfrm>
              <a:off x="0" y="0"/>
              <a:ext cx="10250090" cy="1316832"/>
            </a:xfrm>
            <a:custGeom>
              <a:rect b="b" l="l" r="r" t="t"/>
              <a:pathLst>
                <a:path extrusionOk="0"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37" name="Google Shape;437;p12"/>
            <p:cNvSpPr txBox="1"/>
            <p:nvPr/>
          </p:nvSpPr>
          <p:spPr>
            <a:xfrm>
              <a:off x="0" y="-104775"/>
              <a:ext cx="10250090" cy="142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Automatizan áreas específicas como ventas y recursos humanos.</a:t>
              </a:r>
              <a:endParaRPr/>
            </a:p>
          </p:txBody>
        </p:sp>
      </p:grpSp>
      <p:grpSp>
        <p:nvGrpSpPr>
          <p:cNvPr id="438" name="Google Shape;438;p12"/>
          <p:cNvGrpSpPr/>
          <p:nvPr/>
        </p:nvGrpSpPr>
        <p:grpSpPr>
          <a:xfrm>
            <a:off x="9529911" y="4309617"/>
            <a:ext cx="3429000" cy="442913"/>
            <a:chOff x="0" y="-19050"/>
            <a:chExt cx="4572000" cy="590550"/>
          </a:xfrm>
        </p:grpSpPr>
        <p:sp>
          <p:nvSpPr>
            <p:cNvPr id="439" name="Google Shape;439;p12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40" name="Google Shape;440;p12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ERP</a:t>
              </a:r>
              <a:endParaRPr/>
            </a:p>
          </p:txBody>
        </p:sp>
      </p:grpSp>
      <p:grpSp>
        <p:nvGrpSpPr>
          <p:cNvPr id="441" name="Google Shape;441;p12"/>
          <p:cNvGrpSpPr/>
          <p:nvPr/>
        </p:nvGrpSpPr>
        <p:grpSpPr>
          <a:xfrm>
            <a:off x="9529911" y="4982468"/>
            <a:ext cx="7687567" cy="1066205"/>
            <a:chOff x="0" y="-104775"/>
            <a:chExt cx="10250090" cy="1421607"/>
          </a:xfrm>
        </p:grpSpPr>
        <p:sp>
          <p:nvSpPr>
            <p:cNvPr id="442" name="Google Shape;442;p12"/>
            <p:cNvSpPr/>
            <p:nvPr/>
          </p:nvSpPr>
          <p:spPr>
            <a:xfrm>
              <a:off x="0" y="0"/>
              <a:ext cx="10250090" cy="1316832"/>
            </a:xfrm>
            <a:custGeom>
              <a:rect b="b" l="l" r="r" t="t"/>
              <a:pathLst>
                <a:path extrusionOk="0"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43" name="Google Shape;443;p12"/>
            <p:cNvSpPr txBox="1"/>
            <p:nvPr/>
          </p:nvSpPr>
          <p:spPr>
            <a:xfrm>
              <a:off x="0" y="-104775"/>
              <a:ext cx="10250090" cy="142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Integran procesos completos en una sola plataforma unificada.</a:t>
              </a:r>
              <a:endParaRPr/>
            </a:p>
          </p:txBody>
        </p:sp>
      </p:grpSp>
      <p:grpSp>
        <p:nvGrpSpPr>
          <p:cNvPr id="444" name="Google Shape;444;p12"/>
          <p:cNvGrpSpPr/>
          <p:nvPr/>
        </p:nvGrpSpPr>
        <p:grpSpPr>
          <a:xfrm>
            <a:off x="9529911" y="6247805"/>
            <a:ext cx="7687567" cy="1066205"/>
            <a:chOff x="0" y="-104775"/>
            <a:chExt cx="10250090" cy="1421607"/>
          </a:xfrm>
        </p:grpSpPr>
        <p:sp>
          <p:nvSpPr>
            <p:cNvPr id="445" name="Google Shape;445;p12"/>
            <p:cNvSpPr/>
            <p:nvPr/>
          </p:nvSpPr>
          <p:spPr>
            <a:xfrm>
              <a:off x="0" y="0"/>
              <a:ext cx="10250090" cy="1316832"/>
            </a:xfrm>
            <a:custGeom>
              <a:rect b="b" l="l" r="r" t="t"/>
              <a:pathLst>
                <a:path extrusionOk="0"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46" name="Google Shape;446;p12"/>
            <p:cNvSpPr txBox="1"/>
            <p:nvPr/>
          </p:nvSpPr>
          <p:spPr>
            <a:xfrm>
              <a:off x="0" y="-104775"/>
              <a:ext cx="10250090" cy="142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Facilitan intercambio de datos y mejor toman decisiones.</a:t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456" name="Google Shape;456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sp>
        <p:nvSpPr>
          <p:cNvPr descr="preencoded.png" id="457" name="Google Shape;457;p13"/>
          <p:cNvSpPr/>
          <p:nvPr/>
        </p:nvSpPr>
        <p:spPr>
          <a:xfrm>
            <a:off x="1143000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58" name="Google Shape;458;p13"/>
          <p:cNvGrpSpPr/>
          <p:nvPr/>
        </p:nvGrpSpPr>
        <p:grpSpPr>
          <a:xfrm>
            <a:off x="1080046" y="873472"/>
            <a:ext cx="9269909" cy="2600325"/>
            <a:chOff x="0" y="-38100"/>
            <a:chExt cx="12359878" cy="3467100"/>
          </a:xfrm>
        </p:grpSpPr>
        <p:sp>
          <p:nvSpPr>
            <p:cNvPr id="459" name="Google Shape;459;p13"/>
            <p:cNvSpPr/>
            <p:nvPr/>
          </p:nvSpPr>
          <p:spPr>
            <a:xfrm>
              <a:off x="0" y="0"/>
              <a:ext cx="12359878" cy="3429000"/>
            </a:xfrm>
            <a:custGeom>
              <a:rect b="b" l="l" r="r" t="t"/>
              <a:pathLst>
                <a:path extrusionOk="0" h="3429000" w="12359878">
                  <a:moveTo>
                    <a:pt x="0" y="0"/>
                  </a:moveTo>
                  <a:lnTo>
                    <a:pt x="12359878" y="0"/>
                  </a:lnTo>
                  <a:lnTo>
                    <a:pt x="12359878" y="3429000"/>
                  </a:lnTo>
                  <a:lnTo>
                    <a:pt x="0" y="3429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60" name="Google Shape;460;p13"/>
            <p:cNvSpPr txBox="1"/>
            <p:nvPr/>
          </p:nvSpPr>
          <p:spPr>
            <a:xfrm>
              <a:off x="0" y="-38100"/>
              <a:ext cx="12359878" cy="346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8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374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Conclusiones y Retos Futuros en Sistemas de Información</a:t>
              </a:r>
              <a:endParaRPr/>
            </a:p>
          </p:txBody>
        </p:sp>
      </p:grpSp>
      <p:sp>
        <p:nvSpPr>
          <p:cNvPr id="461" name="Google Shape;461;p13"/>
          <p:cNvSpPr/>
          <p:nvPr/>
        </p:nvSpPr>
        <p:spPr>
          <a:xfrm>
            <a:off x="1080046" y="3936652"/>
            <a:ext cx="694277" cy="694277"/>
          </a:xfrm>
          <a:custGeom>
            <a:rect b="b" l="l" r="r" t="t"/>
            <a:pathLst>
              <a:path extrusionOk="0" h="925703" w="925703">
                <a:moveTo>
                  <a:pt x="0" y="462915"/>
                </a:moveTo>
                <a:cubicBezTo>
                  <a:pt x="0" y="207264"/>
                  <a:pt x="207264" y="0"/>
                  <a:pt x="462915" y="0"/>
                </a:cubicBezTo>
                <a:cubicBezTo>
                  <a:pt x="718566" y="0"/>
                  <a:pt x="925703" y="207264"/>
                  <a:pt x="925703" y="462915"/>
                </a:cubicBezTo>
                <a:cubicBezTo>
                  <a:pt x="925703" y="718566"/>
                  <a:pt x="718439" y="925703"/>
                  <a:pt x="462915" y="925703"/>
                </a:cubicBezTo>
                <a:cubicBezTo>
                  <a:pt x="207391" y="925703"/>
                  <a:pt x="0" y="718439"/>
                  <a:pt x="0" y="462915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2" name="Google Shape;462;p13"/>
          <p:cNvGrpSpPr/>
          <p:nvPr/>
        </p:nvGrpSpPr>
        <p:grpSpPr>
          <a:xfrm>
            <a:off x="2082850" y="4028332"/>
            <a:ext cx="3439269" cy="871538"/>
            <a:chOff x="0" y="-19050"/>
            <a:chExt cx="4585692" cy="1162050"/>
          </a:xfrm>
        </p:grpSpPr>
        <p:sp>
          <p:nvSpPr>
            <p:cNvPr id="463" name="Google Shape;463;p13"/>
            <p:cNvSpPr/>
            <p:nvPr/>
          </p:nvSpPr>
          <p:spPr>
            <a:xfrm>
              <a:off x="0" y="0"/>
              <a:ext cx="4585692" cy="1143000"/>
            </a:xfrm>
            <a:custGeom>
              <a:rect b="b" l="l" r="r" t="t"/>
              <a:pathLst>
                <a:path extrusionOk="0" h="1143000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64" name="Google Shape;464;p13"/>
            <p:cNvSpPr txBox="1"/>
            <p:nvPr/>
          </p:nvSpPr>
          <p:spPr>
            <a:xfrm>
              <a:off x="0" y="-19050"/>
              <a:ext cx="4585692" cy="11620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Integridad y Transparencia</a:t>
              </a:r>
              <a:endParaRPr/>
            </a:p>
          </p:txBody>
        </p:sp>
      </p:grpSp>
      <p:grpSp>
        <p:nvGrpSpPr>
          <p:cNvPr id="465" name="Google Shape;465;p13"/>
          <p:cNvGrpSpPr/>
          <p:nvPr/>
        </p:nvGrpSpPr>
        <p:grpSpPr>
          <a:xfrm>
            <a:off x="2082850" y="5006429"/>
            <a:ext cx="3439269" cy="2053828"/>
            <a:chOff x="0" y="-104775"/>
            <a:chExt cx="4585692" cy="2738438"/>
          </a:xfrm>
        </p:grpSpPr>
        <p:sp>
          <p:nvSpPr>
            <p:cNvPr id="466" name="Google Shape;466;p13"/>
            <p:cNvSpPr/>
            <p:nvPr/>
          </p:nvSpPr>
          <p:spPr>
            <a:xfrm>
              <a:off x="0" y="0"/>
              <a:ext cx="4585692" cy="2633663"/>
            </a:xfrm>
            <a:custGeom>
              <a:rect b="b" l="l" r="r" t="t"/>
              <a:pathLst>
                <a:path extrusionOk="0" h="2633663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2633663"/>
                  </a:lnTo>
                  <a:lnTo>
                    <a:pt x="0" y="26336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67" name="Google Shape;467;p13"/>
            <p:cNvSpPr txBox="1"/>
            <p:nvPr/>
          </p:nvSpPr>
          <p:spPr>
            <a:xfrm>
              <a:off x="0" y="-104775"/>
              <a:ext cx="4585692" cy="27384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Son ejes fundamentales para una transformación digital ética.</a:t>
              </a:r>
              <a:endParaRPr/>
            </a:p>
          </p:txBody>
        </p:sp>
      </p:grpSp>
      <p:sp>
        <p:nvSpPr>
          <p:cNvPr id="468" name="Google Shape;468;p13"/>
          <p:cNvSpPr/>
          <p:nvPr/>
        </p:nvSpPr>
        <p:spPr>
          <a:xfrm>
            <a:off x="5907881" y="3936652"/>
            <a:ext cx="694277" cy="694277"/>
          </a:xfrm>
          <a:custGeom>
            <a:rect b="b" l="l" r="r" t="t"/>
            <a:pathLst>
              <a:path extrusionOk="0" h="925703" w="925703">
                <a:moveTo>
                  <a:pt x="0" y="462915"/>
                </a:moveTo>
                <a:cubicBezTo>
                  <a:pt x="0" y="207264"/>
                  <a:pt x="207264" y="0"/>
                  <a:pt x="462915" y="0"/>
                </a:cubicBezTo>
                <a:cubicBezTo>
                  <a:pt x="718566" y="0"/>
                  <a:pt x="925703" y="207264"/>
                  <a:pt x="925703" y="462915"/>
                </a:cubicBezTo>
                <a:cubicBezTo>
                  <a:pt x="925703" y="718566"/>
                  <a:pt x="718439" y="925703"/>
                  <a:pt x="462915" y="925703"/>
                </a:cubicBezTo>
                <a:cubicBezTo>
                  <a:pt x="207391" y="925703"/>
                  <a:pt x="0" y="718439"/>
                  <a:pt x="0" y="462915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9" name="Google Shape;469;p13"/>
          <p:cNvGrpSpPr/>
          <p:nvPr/>
        </p:nvGrpSpPr>
        <p:grpSpPr>
          <a:xfrm>
            <a:off x="6910685" y="4028332"/>
            <a:ext cx="3439269" cy="871538"/>
            <a:chOff x="0" y="-19050"/>
            <a:chExt cx="4585692" cy="1162050"/>
          </a:xfrm>
        </p:grpSpPr>
        <p:sp>
          <p:nvSpPr>
            <p:cNvPr id="470" name="Google Shape;470;p13"/>
            <p:cNvSpPr/>
            <p:nvPr/>
          </p:nvSpPr>
          <p:spPr>
            <a:xfrm>
              <a:off x="0" y="0"/>
              <a:ext cx="4585692" cy="1143000"/>
            </a:xfrm>
            <a:custGeom>
              <a:rect b="b" l="l" r="r" t="t"/>
              <a:pathLst>
                <a:path extrusionOk="0" h="1143000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71" name="Google Shape;471;p13"/>
            <p:cNvSpPr txBox="1"/>
            <p:nvPr/>
          </p:nvSpPr>
          <p:spPr>
            <a:xfrm>
              <a:off x="0" y="-19050"/>
              <a:ext cx="4585692" cy="11620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Evolución Constante</a:t>
              </a:r>
              <a:endParaRPr/>
            </a:p>
          </p:txBody>
        </p:sp>
      </p:grpSp>
      <p:grpSp>
        <p:nvGrpSpPr>
          <p:cNvPr id="472" name="Google Shape;472;p13"/>
          <p:cNvGrpSpPr/>
          <p:nvPr/>
        </p:nvGrpSpPr>
        <p:grpSpPr>
          <a:xfrm>
            <a:off x="6910685" y="5006429"/>
            <a:ext cx="3439269" cy="1560016"/>
            <a:chOff x="0" y="-104775"/>
            <a:chExt cx="4585692" cy="2080022"/>
          </a:xfrm>
        </p:grpSpPr>
        <p:sp>
          <p:nvSpPr>
            <p:cNvPr id="473" name="Google Shape;473;p13"/>
            <p:cNvSpPr/>
            <p:nvPr/>
          </p:nvSpPr>
          <p:spPr>
            <a:xfrm>
              <a:off x="0" y="0"/>
              <a:ext cx="4585692" cy="1975247"/>
            </a:xfrm>
            <a:custGeom>
              <a:rect b="b" l="l" r="r" t="t"/>
              <a:pathLst>
                <a:path extrusionOk="0" h="1975247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74" name="Google Shape;474;p13"/>
            <p:cNvSpPr txBox="1"/>
            <p:nvPr/>
          </p:nvSpPr>
          <p:spPr>
            <a:xfrm>
              <a:off x="0" y="-104775"/>
              <a:ext cx="4585692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Requiere actualización continua en ética y tecnología.</a:t>
              </a:r>
              <a:endParaRPr/>
            </a:p>
          </p:txBody>
        </p:sp>
      </p:grpSp>
      <p:sp>
        <p:nvSpPr>
          <p:cNvPr id="475" name="Google Shape;475;p13"/>
          <p:cNvSpPr/>
          <p:nvPr/>
        </p:nvSpPr>
        <p:spPr>
          <a:xfrm>
            <a:off x="1080046" y="7677447"/>
            <a:ext cx="694277" cy="694277"/>
          </a:xfrm>
          <a:custGeom>
            <a:rect b="b" l="l" r="r" t="t"/>
            <a:pathLst>
              <a:path extrusionOk="0" h="925703" w="925703">
                <a:moveTo>
                  <a:pt x="0" y="462915"/>
                </a:moveTo>
                <a:cubicBezTo>
                  <a:pt x="0" y="207264"/>
                  <a:pt x="207264" y="0"/>
                  <a:pt x="462915" y="0"/>
                </a:cubicBezTo>
                <a:cubicBezTo>
                  <a:pt x="718566" y="0"/>
                  <a:pt x="925703" y="207264"/>
                  <a:pt x="925703" y="462915"/>
                </a:cubicBezTo>
                <a:cubicBezTo>
                  <a:pt x="925703" y="718566"/>
                  <a:pt x="718439" y="925703"/>
                  <a:pt x="462915" y="925703"/>
                </a:cubicBezTo>
                <a:cubicBezTo>
                  <a:pt x="207391" y="925703"/>
                  <a:pt x="0" y="718439"/>
                  <a:pt x="0" y="462915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6" name="Google Shape;476;p13"/>
          <p:cNvGrpSpPr/>
          <p:nvPr/>
        </p:nvGrpSpPr>
        <p:grpSpPr>
          <a:xfrm>
            <a:off x="2082850" y="7769127"/>
            <a:ext cx="3429000" cy="442913"/>
            <a:chOff x="0" y="-19050"/>
            <a:chExt cx="4572000" cy="590550"/>
          </a:xfrm>
        </p:grpSpPr>
        <p:sp>
          <p:nvSpPr>
            <p:cNvPr id="477" name="Google Shape;477;p13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78" name="Google Shape;478;p13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Desafío Principal</a:t>
              </a:r>
              <a:endParaRPr/>
            </a:p>
          </p:txBody>
        </p:sp>
      </p:grpSp>
      <p:grpSp>
        <p:nvGrpSpPr>
          <p:cNvPr id="479" name="Google Shape;479;p13"/>
          <p:cNvGrpSpPr/>
          <p:nvPr/>
        </p:nvGrpSpPr>
        <p:grpSpPr>
          <a:xfrm>
            <a:off x="2082850" y="8318599"/>
            <a:ext cx="8267105" cy="1066205"/>
            <a:chOff x="0" y="-104775"/>
            <a:chExt cx="11022807" cy="1421607"/>
          </a:xfrm>
        </p:grpSpPr>
        <p:sp>
          <p:nvSpPr>
            <p:cNvPr id="480" name="Google Shape;480;p13"/>
            <p:cNvSpPr/>
            <p:nvPr/>
          </p:nvSpPr>
          <p:spPr>
            <a:xfrm>
              <a:off x="0" y="0"/>
              <a:ext cx="11022807" cy="1316832"/>
            </a:xfrm>
            <a:custGeom>
              <a:rect b="b" l="l" r="r" t="t"/>
              <a:pathLst>
                <a:path extrusionOk="0" h="1316832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481" name="Google Shape;481;p13"/>
            <p:cNvSpPr txBox="1"/>
            <p:nvPr/>
          </p:nvSpPr>
          <p:spPr>
            <a:xfrm>
              <a:off x="0" y="-104775"/>
              <a:ext cx="11022807" cy="142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Alinear innovación con eficiencia y respeto a derechos humanos.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7D4CC"/>
        </a:solid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4"/>
          <p:cNvSpPr txBox="1"/>
          <p:nvPr/>
        </p:nvSpPr>
        <p:spPr>
          <a:xfrm>
            <a:off x="2507390" y="1000125"/>
            <a:ext cx="13503315" cy="20520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CONCEPTOS CLAVE APRENDIDOS </a:t>
            </a:r>
            <a:endParaRPr/>
          </a:p>
        </p:txBody>
      </p:sp>
      <p:sp>
        <p:nvSpPr>
          <p:cNvPr id="487" name="Google Shape;487;p14"/>
          <p:cNvSpPr txBox="1"/>
          <p:nvPr/>
        </p:nvSpPr>
        <p:spPr>
          <a:xfrm>
            <a:off x="2390641" y="4752661"/>
            <a:ext cx="13506718" cy="38537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Ética en TIC: Implica el uso responsable de la tecnología y los datos.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Problemas comunes: Privacidad, vigilancia, manipulación de información y sesgos algorítmicos.</a:t>
            </a:r>
            <a:endParaRPr/>
          </a:p>
          <a:p>
            <a:pPr indent="-340217" lvl="1" marL="680435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131416"/>
              </a:buClr>
              <a:buSzPts val="3151"/>
              <a:buFont typeface="Arial"/>
              <a:buChar char="•"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Impacto social: Cambios en el empleo, brechas digitales y dependencia tecnológica.</a:t>
            </a:r>
            <a:endParaRPr/>
          </a:p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51" u="none" cap="none" strike="noStrike">
              <a:solidFill>
                <a:srgbClr val="13141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7D4CC"/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5"/>
          <p:cNvSpPr txBox="1"/>
          <p:nvPr/>
        </p:nvSpPr>
        <p:spPr>
          <a:xfrm>
            <a:off x="2401868" y="4593717"/>
            <a:ext cx="13503315" cy="1070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INTEGRIADAD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7D4CC"/>
        </a:soli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6"/>
          <p:cNvSpPr txBox="1"/>
          <p:nvPr/>
        </p:nvSpPr>
        <p:spPr>
          <a:xfrm>
            <a:off x="2507390" y="1000125"/>
            <a:ext cx="13503315" cy="1070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9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REFERENCIAS </a:t>
            </a:r>
            <a:endParaRPr/>
          </a:p>
        </p:txBody>
      </p:sp>
      <p:sp>
        <p:nvSpPr>
          <p:cNvPr id="498" name="Google Shape;498;p16"/>
          <p:cNvSpPr txBox="1"/>
          <p:nvPr/>
        </p:nvSpPr>
        <p:spPr>
          <a:xfrm>
            <a:off x="3416041" y="4788175"/>
            <a:ext cx="11455919" cy="1101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1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https://www.docusign.com/es-mx/blog/conflictos-eticos-en-el-uso-de-la-tecnologia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7D4CC"/>
        </a:soli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7"/>
          <p:cNvSpPr txBox="1"/>
          <p:nvPr/>
        </p:nvSpPr>
        <p:spPr>
          <a:xfrm>
            <a:off x="4437795" y="3389104"/>
            <a:ext cx="8658828" cy="2495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99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¡GRACIAS POR SU  ATENCIÓN!</a:t>
            </a:r>
            <a:endParaRPr/>
          </a:p>
          <a:p>
            <a:pPr indent="0" lvl="0" marL="0" marR="0" rtl="0" algn="just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099" u="none" cap="none" strike="noStrike">
              <a:solidFill>
                <a:srgbClr val="1314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17"/>
          <p:cNvSpPr txBox="1"/>
          <p:nvPr/>
        </p:nvSpPr>
        <p:spPr>
          <a:xfrm>
            <a:off x="5414714" y="5958103"/>
            <a:ext cx="6704991" cy="898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DUDAS</a:t>
            </a:r>
            <a:endParaRPr/>
          </a:p>
        </p:txBody>
      </p:sp>
      <p:sp>
        <p:nvSpPr>
          <p:cNvPr id="505" name="Google Shape;505;p17"/>
          <p:cNvSpPr/>
          <p:nvPr/>
        </p:nvSpPr>
        <p:spPr>
          <a:xfrm>
            <a:off x="13963751" y="1028700"/>
            <a:ext cx="2757268" cy="3770970"/>
          </a:xfrm>
          <a:custGeom>
            <a:rect b="b" l="l" r="r" t="t"/>
            <a:pathLst>
              <a:path extrusionOk="0" h="3770970" w="2757268">
                <a:moveTo>
                  <a:pt x="0" y="0"/>
                </a:moveTo>
                <a:lnTo>
                  <a:pt x="2757268" y="0"/>
                </a:lnTo>
                <a:lnTo>
                  <a:pt x="2757268" y="3770970"/>
                </a:lnTo>
                <a:lnTo>
                  <a:pt x="0" y="37709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06" name="Google Shape;506;p17"/>
          <p:cNvSpPr txBox="1"/>
          <p:nvPr/>
        </p:nvSpPr>
        <p:spPr>
          <a:xfrm>
            <a:off x="2411098" y="7899735"/>
            <a:ext cx="13465804" cy="7194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131416"/>
                </a:solidFill>
                <a:latin typeface="Arial"/>
                <a:ea typeface="Arial"/>
                <a:cs typeface="Arial"/>
                <a:sym typeface="Arial"/>
              </a:rPr>
              <a:t>RECUERDA QUE TENEMOS NUESTRO FORO SEMANAL DONDE PUEDES CONSULTAR CUALQUIER DUDA QUE TE SURJA EN LA SEMANA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464A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/>
          <p:cNvGrpSpPr/>
          <p:nvPr/>
        </p:nvGrpSpPr>
        <p:grpSpPr>
          <a:xfrm>
            <a:off x="176619" y="4520484"/>
            <a:ext cx="4613551" cy="845385"/>
            <a:chOff x="0" y="-76200"/>
            <a:chExt cx="1964221" cy="359923"/>
          </a:xfrm>
        </p:grpSpPr>
        <p:sp>
          <p:nvSpPr>
            <p:cNvPr id="99" name="Google Shape;99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0" name="Google Shape;100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1</a:t>
              </a:r>
              <a:endParaRPr/>
            </a:p>
          </p:txBody>
        </p:sp>
      </p:grpSp>
      <p:sp>
        <p:nvSpPr>
          <p:cNvPr id="101" name="Google Shape;101;p2"/>
          <p:cNvSpPr/>
          <p:nvPr/>
        </p:nvSpPr>
        <p:spPr>
          <a:xfrm>
            <a:off x="878654" y="4740441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2" name="Google Shape;102;p2"/>
          <p:cNvGrpSpPr/>
          <p:nvPr/>
        </p:nvGrpSpPr>
        <p:grpSpPr>
          <a:xfrm>
            <a:off x="1866989" y="3013983"/>
            <a:ext cx="4115190" cy="1556484"/>
            <a:chOff x="0" y="-76200"/>
            <a:chExt cx="1083836" cy="409938"/>
          </a:xfrm>
        </p:grpSpPr>
        <p:sp>
          <p:nvSpPr>
            <p:cNvPr id="103" name="Google Shape;103;p2"/>
            <p:cNvSpPr/>
            <p:nvPr/>
          </p:nvSpPr>
          <p:spPr>
            <a:xfrm>
              <a:off x="0" y="0"/>
              <a:ext cx="1083836" cy="333738"/>
            </a:xfrm>
            <a:custGeom>
              <a:rect b="b" l="l" r="r" t="t"/>
              <a:pathLst>
                <a:path extrusionOk="0" h="333738" w="1083836">
                  <a:moveTo>
                    <a:pt x="880636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880636" y="333738"/>
                  </a:lnTo>
                  <a:lnTo>
                    <a:pt x="1083836" y="166869"/>
                  </a:lnTo>
                  <a:lnTo>
                    <a:pt x="880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04" name="Google Shape;104;p2"/>
            <p:cNvSpPr txBox="1"/>
            <p:nvPr/>
          </p:nvSpPr>
          <p:spPr>
            <a:xfrm>
              <a:off x="0" y="-76200"/>
              <a:ext cx="969536" cy="4099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RECORDATORIOS</a:t>
              </a:r>
              <a:endParaRPr/>
            </a:p>
          </p:txBody>
        </p:sp>
      </p:grpSp>
      <p:sp>
        <p:nvSpPr>
          <p:cNvPr id="105" name="Google Shape;105;p2"/>
          <p:cNvSpPr/>
          <p:nvPr/>
        </p:nvSpPr>
        <p:spPr>
          <a:xfrm>
            <a:off x="651754" y="3429735"/>
            <a:ext cx="753892" cy="872928"/>
          </a:xfrm>
          <a:custGeom>
            <a:rect b="b" l="l" r="r" t="t"/>
            <a:pathLst>
              <a:path extrusionOk="0" h="872928" w="753892">
                <a:moveTo>
                  <a:pt x="0" y="0"/>
                </a:moveTo>
                <a:lnTo>
                  <a:pt x="753892" y="0"/>
                </a:lnTo>
                <a:lnTo>
                  <a:pt x="753892" y="872927"/>
                </a:lnTo>
                <a:lnTo>
                  <a:pt x="0" y="8729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6" name="Google Shape;106;p2"/>
          <p:cNvGrpSpPr/>
          <p:nvPr/>
        </p:nvGrpSpPr>
        <p:grpSpPr>
          <a:xfrm>
            <a:off x="651749" y="-320617"/>
            <a:ext cx="7257826" cy="3120467"/>
            <a:chOff x="-6" y="-95250"/>
            <a:chExt cx="9677100" cy="4160623"/>
          </a:xfrm>
        </p:grpSpPr>
        <p:sp>
          <p:nvSpPr>
            <p:cNvPr id="107" name="Google Shape;107;p2"/>
            <p:cNvSpPr txBox="1"/>
            <p:nvPr/>
          </p:nvSpPr>
          <p:spPr>
            <a:xfrm>
              <a:off x="-6" y="986773"/>
              <a:ext cx="96771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5000" u="none" cap="none" strike="noStrike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Agenda</a:t>
              </a:r>
              <a:endParaRPr/>
            </a:p>
          </p:txBody>
        </p:sp>
        <p:sp>
          <p:nvSpPr>
            <p:cNvPr id="108" name="Google Shape;108;p2"/>
            <p:cNvSpPr txBox="1"/>
            <p:nvPr/>
          </p:nvSpPr>
          <p:spPr>
            <a:xfrm>
              <a:off x="0" y="-95250"/>
              <a:ext cx="8186982" cy="927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318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109;p2"/>
          <p:cNvGrpSpPr/>
          <p:nvPr/>
        </p:nvGrpSpPr>
        <p:grpSpPr>
          <a:xfrm>
            <a:off x="11131715" y="97566"/>
            <a:ext cx="8416862" cy="2901857"/>
            <a:chOff x="0" y="-76200"/>
            <a:chExt cx="11222483" cy="3869143"/>
          </a:xfrm>
        </p:grpSpPr>
        <p:sp>
          <p:nvSpPr>
            <p:cNvPr id="110" name="Google Shape;110;p2"/>
            <p:cNvSpPr txBox="1"/>
            <p:nvPr/>
          </p:nvSpPr>
          <p:spPr>
            <a:xfrm>
              <a:off x="0" y="805268"/>
              <a:ext cx="11222483" cy="29876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5000" u="none" cap="none" strike="noStrike">
                  <a:solidFill>
                    <a:srgbClr val="FFFFFF"/>
                  </a:solidFill>
                  <a:latin typeface="Play"/>
                  <a:ea typeface="Play"/>
                  <a:cs typeface="Play"/>
                  <a:sym typeface="Play"/>
                </a:rPr>
                <a:t>Recursos</a:t>
              </a:r>
              <a:endParaRPr/>
            </a:p>
          </p:txBody>
        </p:sp>
        <p:sp>
          <p:nvSpPr>
            <p:cNvPr id="111" name="Google Shape;111;p2"/>
            <p:cNvSpPr txBox="1"/>
            <p:nvPr/>
          </p:nvSpPr>
          <p:spPr>
            <a:xfrm>
              <a:off x="0" y="-76200"/>
              <a:ext cx="11222483" cy="7475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256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11739805" y="2798634"/>
            <a:ext cx="5353646" cy="1701145"/>
            <a:chOff x="0" y="-114300"/>
            <a:chExt cx="1410014" cy="448038"/>
          </a:xfrm>
        </p:grpSpPr>
        <p:sp>
          <p:nvSpPr>
            <p:cNvPr id="113" name="Google Shape;113;p2">
              <a:hlinkClick r:id="rId5"/>
            </p:cNvPr>
            <p:cNvSpPr/>
            <p:nvPr/>
          </p:nvSpPr>
          <p:spPr>
            <a:xfrm>
              <a:off x="0" y="0"/>
              <a:ext cx="1410014" cy="333738"/>
            </a:xfrm>
            <a:custGeom>
              <a:rect b="b" l="l" r="r" t="t"/>
              <a:pathLst>
                <a:path extrusionOk="0" h="333738" w="1410014">
                  <a:moveTo>
                    <a:pt x="1206814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1206814" y="333738"/>
                  </a:lnTo>
                  <a:lnTo>
                    <a:pt x="1410014" y="166869"/>
                  </a:lnTo>
                  <a:lnTo>
                    <a:pt x="1206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14" name="Google Shape;114;p2"/>
            <p:cNvSpPr txBox="1"/>
            <p:nvPr/>
          </p:nvSpPr>
          <p:spPr>
            <a:xfrm>
              <a:off x="0" y="-114300"/>
              <a:ext cx="1295714" cy="448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499" u="sng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Link del Video</a:t>
              </a:r>
              <a:endParaRPr/>
            </a:p>
          </p:txBody>
        </p:sp>
      </p:grpSp>
      <p:grpSp>
        <p:nvGrpSpPr>
          <p:cNvPr id="115" name="Google Shape;115;p2"/>
          <p:cNvGrpSpPr/>
          <p:nvPr/>
        </p:nvGrpSpPr>
        <p:grpSpPr>
          <a:xfrm>
            <a:off x="11739805" y="4598683"/>
            <a:ext cx="5353646" cy="1701145"/>
            <a:chOff x="0" y="-114300"/>
            <a:chExt cx="1410014" cy="448038"/>
          </a:xfrm>
        </p:grpSpPr>
        <p:sp>
          <p:nvSpPr>
            <p:cNvPr id="116" name="Google Shape;116;p2"/>
            <p:cNvSpPr/>
            <p:nvPr/>
          </p:nvSpPr>
          <p:spPr>
            <a:xfrm>
              <a:off x="0" y="0"/>
              <a:ext cx="1410014" cy="333738"/>
            </a:xfrm>
            <a:custGeom>
              <a:rect b="b" l="l" r="r" t="t"/>
              <a:pathLst>
                <a:path extrusionOk="0" h="333738" w="1410014">
                  <a:moveTo>
                    <a:pt x="1206814" y="0"/>
                  </a:moveTo>
                  <a:lnTo>
                    <a:pt x="0" y="0"/>
                  </a:lnTo>
                  <a:lnTo>
                    <a:pt x="0" y="333738"/>
                  </a:lnTo>
                  <a:lnTo>
                    <a:pt x="1206814" y="333738"/>
                  </a:lnTo>
                  <a:lnTo>
                    <a:pt x="1410014" y="166869"/>
                  </a:lnTo>
                  <a:lnTo>
                    <a:pt x="1206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17" name="Google Shape;117;p2"/>
            <p:cNvSpPr txBox="1"/>
            <p:nvPr/>
          </p:nvSpPr>
          <p:spPr>
            <a:xfrm>
              <a:off x="0" y="-114300"/>
              <a:ext cx="1295714" cy="448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4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Link de Quizziz</a:t>
              </a:r>
              <a:endParaRPr/>
            </a:p>
          </p:txBody>
        </p:sp>
      </p:grpSp>
      <p:grpSp>
        <p:nvGrpSpPr>
          <p:cNvPr id="118" name="Google Shape;118;p2"/>
          <p:cNvGrpSpPr/>
          <p:nvPr/>
        </p:nvGrpSpPr>
        <p:grpSpPr>
          <a:xfrm>
            <a:off x="176619" y="5444302"/>
            <a:ext cx="4613551" cy="845385"/>
            <a:chOff x="0" y="-76200"/>
            <a:chExt cx="1964221" cy="359923"/>
          </a:xfrm>
        </p:grpSpPr>
        <p:sp>
          <p:nvSpPr>
            <p:cNvPr id="119" name="Google Shape;119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0" name="Google Shape;120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2</a:t>
              </a:r>
              <a:endParaRPr/>
            </a:p>
          </p:txBody>
        </p:sp>
      </p:grpSp>
      <p:grpSp>
        <p:nvGrpSpPr>
          <p:cNvPr id="121" name="Google Shape;121;p2"/>
          <p:cNvGrpSpPr/>
          <p:nvPr/>
        </p:nvGrpSpPr>
        <p:grpSpPr>
          <a:xfrm>
            <a:off x="176619" y="6425875"/>
            <a:ext cx="4613551" cy="845385"/>
            <a:chOff x="0" y="-76200"/>
            <a:chExt cx="1964221" cy="359923"/>
          </a:xfrm>
        </p:grpSpPr>
        <p:sp>
          <p:nvSpPr>
            <p:cNvPr id="122" name="Google Shape;122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3" name="Google Shape;123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3</a:t>
              </a:r>
              <a:endParaRPr/>
            </a:p>
          </p:txBody>
        </p:sp>
      </p:grpSp>
      <p:grpSp>
        <p:nvGrpSpPr>
          <p:cNvPr id="124" name="Google Shape;124;p2"/>
          <p:cNvGrpSpPr/>
          <p:nvPr/>
        </p:nvGrpSpPr>
        <p:grpSpPr>
          <a:xfrm>
            <a:off x="176619" y="7349457"/>
            <a:ext cx="4613551" cy="845385"/>
            <a:chOff x="0" y="-76200"/>
            <a:chExt cx="1964221" cy="359923"/>
          </a:xfrm>
        </p:grpSpPr>
        <p:sp>
          <p:nvSpPr>
            <p:cNvPr id="125" name="Google Shape;125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6" name="Google Shape;126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4</a:t>
              </a:r>
              <a:endParaRPr/>
            </a:p>
          </p:txBody>
        </p:sp>
      </p:grpSp>
      <p:grpSp>
        <p:nvGrpSpPr>
          <p:cNvPr id="127" name="Google Shape;127;p2"/>
          <p:cNvGrpSpPr/>
          <p:nvPr/>
        </p:nvGrpSpPr>
        <p:grpSpPr>
          <a:xfrm>
            <a:off x="176619" y="8412915"/>
            <a:ext cx="4613551" cy="845385"/>
            <a:chOff x="0" y="-76200"/>
            <a:chExt cx="1964221" cy="359923"/>
          </a:xfrm>
        </p:grpSpPr>
        <p:sp>
          <p:nvSpPr>
            <p:cNvPr id="128" name="Google Shape;128;p2"/>
            <p:cNvSpPr/>
            <p:nvPr/>
          </p:nvSpPr>
          <p:spPr>
            <a:xfrm>
              <a:off x="0" y="0"/>
              <a:ext cx="1964221" cy="283723"/>
            </a:xfrm>
            <a:custGeom>
              <a:rect b="b" l="l" r="r" t="t"/>
              <a:pathLst>
                <a:path extrusionOk="0" h="283723" w="1964221">
                  <a:moveTo>
                    <a:pt x="1761021" y="0"/>
                  </a:moveTo>
                  <a:lnTo>
                    <a:pt x="0" y="0"/>
                  </a:lnTo>
                  <a:lnTo>
                    <a:pt x="0" y="283723"/>
                  </a:lnTo>
                  <a:lnTo>
                    <a:pt x="1761021" y="283723"/>
                  </a:lnTo>
                  <a:lnTo>
                    <a:pt x="1964221" y="141862"/>
                  </a:lnTo>
                  <a:lnTo>
                    <a:pt x="1761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9" name="Google Shape;129;p2"/>
            <p:cNvSpPr txBox="1"/>
            <p:nvPr/>
          </p:nvSpPr>
          <p:spPr>
            <a:xfrm>
              <a:off x="0" y="-76200"/>
              <a:ext cx="1849921" cy="3599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8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7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TEMA 5</a:t>
              </a:r>
              <a:endParaRPr/>
            </a:p>
          </p:txBody>
        </p:sp>
      </p:grpSp>
      <p:sp>
        <p:nvSpPr>
          <p:cNvPr id="130" name="Google Shape;130;p2"/>
          <p:cNvSpPr/>
          <p:nvPr/>
        </p:nvSpPr>
        <p:spPr>
          <a:xfrm>
            <a:off x="878654" y="5623280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"/>
          <p:cNvSpPr/>
          <p:nvPr/>
        </p:nvSpPr>
        <p:spPr>
          <a:xfrm>
            <a:off x="878654" y="6604853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2"/>
          <p:cNvSpPr/>
          <p:nvPr/>
        </p:nvSpPr>
        <p:spPr>
          <a:xfrm>
            <a:off x="878654" y="7604635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4"/>
                </a:lnTo>
                <a:lnTo>
                  <a:pt x="0" y="550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2"/>
          <p:cNvSpPr/>
          <p:nvPr/>
        </p:nvSpPr>
        <p:spPr>
          <a:xfrm>
            <a:off x="878654" y="8605540"/>
            <a:ext cx="453358" cy="550094"/>
          </a:xfrm>
          <a:custGeom>
            <a:rect b="b" l="l" r="r" t="t"/>
            <a:pathLst>
              <a:path extrusionOk="0" h="550094" w="453358">
                <a:moveTo>
                  <a:pt x="0" y="0"/>
                </a:moveTo>
                <a:lnTo>
                  <a:pt x="453359" y="0"/>
                </a:lnTo>
                <a:lnTo>
                  <a:pt x="453359" y="550095"/>
                </a:lnTo>
                <a:lnTo>
                  <a:pt x="0" y="5500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464A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"/>
          <p:cNvSpPr txBox="1"/>
          <p:nvPr/>
        </p:nvSpPr>
        <p:spPr>
          <a:xfrm>
            <a:off x="1374889" y="654364"/>
            <a:ext cx="13991174" cy="1801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2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9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COMPETENCIA(S) QUE DESARROLLAREMOS</a:t>
            </a:r>
            <a:endParaRPr/>
          </a:p>
        </p:txBody>
      </p:sp>
      <p:sp>
        <p:nvSpPr>
          <p:cNvPr id="139" name="Google Shape;139;p3"/>
          <p:cNvSpPr txBox="1"/>
          <p:nvPr/>
        </p:nvSpPr>
        <p:spPr>
          <a:xfrm>
            <a:off x="0" y="4661852"/>
            <a:ext cx="18288000" cy="3879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− Capacidad para implementar sistemas de información en la empresa (ERP, SCM, CRM).</a:t>
            </a:r>
            <a:endParaRPr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4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− Habilidad para incorporar TIC de acuerdo con necesidades de cambio organizativo.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149" name="Google Shape;149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sp>
        <p:nvSpPr>
          <p:cNvPr descr="preencoded.png" id="150" name="Google Shape;150;p4"/>
          <p:cNvSpPr/>
          <p:nvPr/>
        </p:nvSpPr>
        <p:spPr>
          <a:xfrm>
            <a:off x="11430000" y="140196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51" name="Google Shape;151;p4"/>
          <p:cNvGrpSpPr/>
          <p:nvPr/>
        </p:nvGrpSpPr>
        <p:grpSpPr>
          <a:xfrm>
            <a:off x="1080046" y="2683371"/>
            <a:ext cx="9269909" cy="2600325"/>
            <a:chOff x="0" y="-38100"/>
            <a:chExt cx="12359878" cy="3467100"/>
          </a:xfrm>
        </p:grpSpPr>
        <p:sp>
          <p:nvSpPr>
            <p:cNvPr id="152" name="Google Shape;152;p4"/>
            <p:cNvSpPr/>
            <p:nvPr/>
          </p:nvSpPr>
          <p:spPr>
            <a:xfrm>
              <a:off x="0" y="0"/>
              <a:ext cx="12359878" cy="3429000"/>
            </a:xfrm>
            <a:custGeom>
              <a:rect b="b" l="l" r="r" t="t"/>
              <a:pathLst>
                <a:path extrusionOk="0" h="3429000" w="12359878">
                  <a:moveTo>
                    <a:pt x="0" y="0"/>
                  </a:moveTo>
                  <a:lnTo>
                    <a:pt x="12359878" y="0"/>
                  </a:lnTo>
                  <a:lnTo>
                    <a:pt x="12359878" y="3429000"/>
                  </a:lnTo>
                  <a:lnTo>
                    <a:pt x="0" y="3429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3" name="Google Shape;153;p4"/>
            <p:cNvSpPr txBox="1"/>
            <p:nvPr/>
          </p:nvSpPr>
          <p:spPr>
            <a:xfrm>
              <a:off x="0" y="-38100"/>
              <a:ext cx="12359878" cy="346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8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374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 Problemas Éticos y Sociales en Sistemas de Información</a:t>
              </a:r>
              <a:endParaRPr/>
            </a:p>
          </p:txBody>
        </p:sp>
      </p:grpSp>
      <p:grpSp>
        <p:nvGrpSpPr>
          <p:cNvPr id="154" name="Google Shape;154;p4"/>
          <p:cNvGrpSpPr/>
          <p:nvPr/>
        </p:nvGrpSpPr>
        <p:grpSpPr>
          <a:xfrm>
            <a:off x="1080046" y="5667970"/>
            <a:ext cx="9269909" cy="1066205"/>
            <a:chOff x="0" y="-104775"/>
            <a:chExt cx="12359878" cy="1421607"/>
          </a:xfrm>
        </p:grpSpPr>
        <p:sp>
          <p:nvSpPr>
            <p:cNvPr id="155" name="Google Shape;155;p4"/>
            <p:cNvSpPr/>
            <p:nvPr/>
          </p:nvSpPr>
          <p:spPr>
            <a:xfrm>
              <a:off x="0" y="0"/>
              <a:ext cx="12359878" cy="1316832"/>
            </a:xfrm>
            <a:custGeom>
              <a:rect b="b" l="l" r="r" t="t"/>
              <a:pathLst>
                <a:path extrusionOk="0" h="1316832" w="12359878">
                  <a:moveTo>
                    <a:pt x="0" y="0"/>
                  </a:moveTo>
                  <a:lnTo>
                    <a:pt x="12359878" y="0"/>
                  </a:lnTo>
                  <a:lnTo>
                    <a:pt x="12359878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6" name="Google Shape;156;p4"/>
            <p:cNvSpPr txBox="1"/>
            <p:nvPr/>
          </p:nvSpPr>
          <p:spPr>
            <a:xfrm>
              <a:off x="0" y="-104775"/>
              <a:ext cx="12359878" cy="142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Las TIC son clave en la transformación social y económica global.</a:t>
              </a:r>
              <a:endParaRPr/>
            </a:p>
          </p:txBody>
        </p:sp>
      </p:grpSp>
      <p:grpSp>
        <p:nvGrpSpPr>
          <p:cNvPr id="157" name="Google Shape;157;p4"/>
          <p:cNvGrpSpPr/>
          <p:nvPr/>
        </p:nvGrpSpPr>
        <p:grpSpPr>
          <a:xfrm>
            <a:off x="1080046" y="7002661"/>
            <a:ext cx="9269909" cy="572392"/>
            <a:chOff x="0" y="-104775"/>
            <a:chExt cx="12359878" cy="763190"/>
          </a:xfrm>
        </p:grpSpPr>
        <p:sp>
          <p:nvSpPr>
            <p:cNvPr id="158" name="Google Shape;158;p4"/>
            <p:cNvSpPr/>
            <p:nvPr/>
          </p:nvSpPr>
          <p:spPr>
            <a:xfrm>
              <a:off x="0" y="0"/>
              <a:ext cx="12359878" cy="658415"/>
            </a:xfrm>
            <a:custGeom>
              <a:rect b="b" l="l" r="r" t="t"/>
              <a:pathLst>
                <a:path extrusionOk="0" h="658415" w="12359878">
                  <a:moveTo>
                    <a:pt x="0" y="0"/>
                  </a:moveTo>
                  <a:lnTo>
                    <a:pt x="12359878" y="0"/>
                  </a:lnTo>
                  <a:lnTo>
                    <a:pt x="12359878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59" name="Google Shape;159;p4"/>
            <p:cNvSpPr txBox="1"/>
            <p:nvPr/>
          </p:nvSpPr>
          <p:spPr>
            <a:xfrm>
              <a:off x="0" y="-104775"/>
              <a:ext cx="12359878" cy="7631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Enfrentan desafíos éticos, sociales y de innovación digital.</a:t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169" name="Google Shape;169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sp>
        <p:nvSpPr>
          <p:cNvPr descr="preencoded.png" id="170" name="Google Shape;170;p5"/>
          <p:cNvSpPr/>
          <p:nvPr/>
        </p:nvSpPr>
        <p:spPr>
          <a:xfrm>
            <a:off x="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71" name="Google Shape;171;p5"/>
          <p:cNvGrpSpPr/>
          <p:nvPr/>
        </p:nvGrpSpPr>
        <p:grpSpPr>
          <a:xfrm>
            <a:off x="7759601" y="941785"/>
            <a:ext cx="9626799" cy="1459409"/>
            <a:chOff x="0" y="-38100"/>
            <a:chExt cx="12835732" cy="1945878"/>
          </a:xfrm>
        </p:grpSpPr>
        <p:sp>
          <p:nvSpPr>
            <p:cNvPr id="172" name="Google Shape;172;p5"/>
            <p:cNvSpPr/>
            <p:nvPr/>
          </p:nvSpPr>
          <p:spPr>
            <a:xfrm>
              <a:off x="0" y="0"/>
              <a:ext cx="12835732" cy="1907778"/>
            </a:xfrm>
            <a:custGeom>
              <a:rect b="b" l="l" r="r" t="t"/>
              <a:pathLst>
                <a:path extrusionOk="0" h="1907778" w="12835732">
                  <a:moveTo>
                    <a:pt x="0" y="0"/>
                  </a:moveTo>
                  <a:lnTo>
                    <a:pt x="12835732" y="0"/>
                  </a:lnTo>
                  <a:lnTo>
                    <a:pt x="12835732" y="1907778"/>
                  </a:lnTo>
                  <a:lnTo>
                    <a:pt x="0" y="19077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73" name="Google Shape;173;p5"/>
            <p:cNvSpPr txBox="1"/>
            <p:nvPr/>
          </p:nvSpPr>
          <p:spPr>
            <a:xfrm>
              <a:off x="0" y="-38100"/>
              <a:ext cx="12835732" cy="19458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2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4499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Ejemplos de Problemas Éticos en TIC</a:t>
              </a:r>
              <a:endParaRPr/>
            </a:p>
          </p:txBody>
        </p:sp>
      </p:grpSp>
      <p:sp>
        <p:nvSpPr>
          <p:cNvPr id="174" name="Google Shape;174;p5"/>
          <p:cNvSpPr/>
          <p:nvPr/>
        </p:nvSpPr>
        <p:spPr>
          <a:xfrm>
            <a:off x="7759601" y="2787551"/>
            <a:ext cx="9626822" cy="1439228"/>
          </a:xfrm>
          <a:custGeom>
            <a:rect b="b" l="l" r="r" t="t"/>
            <a:pathLst>
              <a:path extrusionOk="0" h="1918970" w="12835763">
                <a:moveTo>
                  <a:pt x="0" y="515239"/>
                </a:moveTo>
                <a:cubicBezTo>
                  <a:pt x="0" y="230632"/>
                  <a:pt x="230632" y="0"/>
                  <a:pt x="515239" y="0"/>
                </a:cubicBezTo>
                <a:lnTo>
                  <a:pt x="12320524" y="0"/>
                </a:lnTo>
                <a:cubicBezTo>
                  <a:pt x="12605004" y="0"/>
                  <a:pt x="12835763" y="230632"/>
                  <a:pt x="12835763" y="515239"/>
                </a:cubicBezTo>
                <a:lnTo>
                  <a:pt x="12835763" y="1403731"/>
                </a:lnTo>
                <a:cubicBezTo>
                  <a:pt x="12835763" y="1688211"/>
                  <a:pt x="12605131" y="1918970"/>
                  <a:pt x="12320524" y="1918970"/>
                </a:cubicBezTo>
                <a:lnTo>
                  <a:pt x="515239" y="1918970"/>
                </a:lnTo>
                <a:cubicBezTo>
                  <a:pt x="230632" y="1918843"/>
                  <a:pt x="0" y="1688211"/>
                  <a:pt x="0" y="1403731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" name="Google Shape;175;p5"/>
          <p:cNvGrpSpPr/>
          <p:nvPr/>
        </p:nvGrpSpPr>
        <p:grpSpPr>
          <a:xfrm>
            <a:off x="8017074" y="3023593"/>
            <a:ext cx="3521720" cy="379065"/>
            <a:chOff x="0" y="-28575"/>
            <a:chExt cx="4695627" cy="505420"/>
          </a:xfrm>
        </p:grpSpPr>
        <p:sp>
          <p:nvSpPr>
            <p:cNvPr id="176" name="Google Shape;176;p5"/>
            <p:cNvSpPr/>
            <p:nvPr/>
          </p:nvSpPr>
          <p:spPr>
            <a:xfrm>
              <a:off x="0" y="0"/>
              <a:ext cx="4695627" cy="476845"/>
            </a:xfrm>
            <a:custGeom>
              <a:rect b="b" l="l" r="r" t="t"/>
              <a:pathLst>
                <a:path extrusionOk="0" h="476845" w="4695627">
                  <a:moveTo>
                    <a:pt x="0" y="0"/>
                  </a:moveTo>
                  <a:lnTo>
                    <a:pt x="4695627" y="0"/>
                  </a:lnTo>
                  <a:lnTo>
                    <a:pt x="4695627" y="476845"/>
                  </a:lnTo>
                  <a:lnTo>
                    <a:pt x="0" y="4768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77" name="Google Shape;177;p5"/>
            <p:cNvSpPr txBox="1"/>
            <p:nvPr/>
          </p:nvSpPr>
          <p:spPr>
            <a:xfrm>
              <a:off x="0" y="-28575"/>
              <a:ext cx="4695627" cy="505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249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Abuso y Discriminación</a:t>
              </a:r>
              <a:endParaRPr/>
            </a:p>
          </p:txBody>
        </p:sp>
      </p:grpSp>
      <p:grpSp>
        <p:nvGrpSpPr>
          <p:cNvPr id="178" name="Google Shape;178;p5"/>
          <p:cNvGrpSpPr/>
          <p:nvPr/>
        </p:nvGrpSpPr>
        <p:grpSpPr>
          <a:xfrm>
            <a:off x="8017074" y="3492847"/>
            <a:ext cx="9111854" cy="476399"/>
            <a:chOff x="0" y="-85725"/>
            <a:chExt cx="12149138" cy="635198"/>
          </a:xfrm>
        </p:grpSpPr>
        <p:sp>
          <p:nvSpPr>
            <p:cNvPr id="179" name="Google Shape;179;p5"/>
            <p:cNvSpPr/>
            <p:nvPr/>
          </p:nvSpPr>
          <p:spPr>
            <a:xfrm>
              <a:off x="0" y="0"/>
              <a:ext cx="12149138" cy="549473"/>
            </a:xfrm>
            <a:custGeom>
              <a:rect b="b" l="l" r="r" t="t"/>
              <a:pathLst>
                <a:path extrusionOk="0" h="549473" w="12149138">
                  <a:moveTo>
                    <a:pt x="0" y="0"/>
                  </a:moveTo>
                  <a:lnTo>
                    <a:pt x="12149138" y="0"/>
                  </a:lnTo>
                  <a:lnTo>
                    <a:pt x="12149138" y="549473"/>
                  </a:lnTo>
                  <a:lnTo>
                    <a:pt x="0" y="5494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0" name="Google Shape;180;p5"/>
            <p:cNvSpPr txBox="1"/>
            <p:nvPr/>
          </p:nvSpPr>
          <p:spPr>
            <a:xfrm>
              <a:off x="0" y="-85725"/>
              <a:ext cx="12149138" cy="6351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000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Sistemas automatizados usados para discriminar y ejercer poder indebido.</a:t>
              </a:r>
              <a:endParaRPr/>
            </a:p>
          </p:txBody>
        </p:sp>
      </p:grpSp>
      <p:sp>
        <p:nvSpPr>
          <p:cNvPr id="181" name="Google Shape;181;p5"/>
          <p:cNvSpPr/>
          <p:nvPr/>
        </p:nvSpPr>
        <p:spPr>
          <a:xfrm>
            <a:off x="7759601" y="4484191"/>
            <a:ext cx="9626822" cy="1439228"/>
          </a:xfrm>
          <a:custGeom>
            <a:rect b="b" l="l" r="r" t="t"/>
            <a:pathLst>
              <a:path extrusionOk="0" h="1918970" w="12835763">
                <a:moveTo>
                  <a:pt x="0" y="515239"/>
                </a:moveTo>
                <a:cubicBezTo>
                  <a:pt x="0" y="230632"/>
                  <a:pt x="230632" y="0"/>
                  <a:pt x="515239" y="0"/>
                </a:cubicBezTo>
                <a:lnTo>
                  <a:pt x="12320524" y="0"/>
                </a:lnTo>
                <a:cubicBezTo>
                  <a:pt x="12605004" y="0"/>
                  <a:pt x="12835763" y="230632"/>
                  <a:pt x="12835763" y="515239"/>
                </a:cubicBezTo>
                <a:lnTo>
                  <a:pt x="12835763" y="1403731"/>
                </a:lnTo>
                <a:cubicBezTo>
                  <a:pt x="12835763" y="1688211"/>
                  <a:pt x="12605131" y="1918970"/>
                  <a:pt x="12320524" y="1918970"/>
                </a:cubicBezTo>
                <a:lnTo>
                  <a:pt x="515239" y="1918970"/>
                </a:lnTo>
                <a:cubicBezTo>
                  <a:pt x="230632" y="1918843"/>
                  <a:pt x="0" y="1688211"/>
                  <a:pt x="0" y="1403731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" name="Google Shape;182;p5"/>
          <p:cNvGrpSpPr/>
          <p:nvPr/>
        </p:nvGrpSpPr>
        <p:grpSpPr>
          <a:xfrm>
            <a:off x="8017074" y="4720233"/>
            <a:ext cx="3575745" cy="379065"/>
            <a:chOff x="0" y="-28575"/>
            <a:chExt cx="4767660" cy="505420"/>
          </a:xfrm>
        </p:grpSpPr>
        <p:sp>
          <p:nvSpPr>
            <p:cNvPr id="183" name="Google Shape;183;p5"/>
            <p:cNvSpPr/>
            <p:nvPr/>
          </p:nvSpPr>
          <p:spPr>
            <a:xfrm>
              <a:off x="0" y="0"/>
              <a:ext cx="4767660" cy="476845"/>
            </a:xfrm>
            <a:custGeom>
              <a:rect b="b" l="l" r="r" t="t"/>
              <a:pathLst>
                <a:path extrusionOk="0" h="476845" w="4767660">
                  <a:moveTo>
                    <a:pt x="0" y="0"/>
                  </a:moveTo>
                  <a:lnTo>
                    <a:pt x="4767660" y="0"/>
                  </a:lnTo>
                  <a:lnTo>
                    <a:pt x="4767660" y="476845"/>
                  </a:lnTo>
                  <a:lnTo>
                    <a:pt x="0" y="4768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4" name="Google Shape;184;p5"/>
            <p:cNvSpPr txBox="1"/>
            <p:nvPr/>
          </p:nvSpPr>
          <p:spPr>
            <a:xfrm>
              <a:off x="0" y="-28575"/>
              <a:ext cx="4767660" cy="505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249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Software No Autorizado</a:t>
              </a:r>
              <a:endParaRPr/>
            </a:p>
          </p:txBody>
        </p:sp>
      </p:grpSp>
      <p:grpSp>
        <p:nvGrpSpPr>
          <p:cNvPr id="185" name="Google Shape;185;p5"/>
          <p:cNvGrpSpPr/>
          <p:nvPr/>
        </p:nvGrpSpPr>
        <p:grpSpPr>
          <a:xfrm>
            <a:off x="8017074" y="5189487"/>
            <a:ext cx="9111854" cy="476399"/>
            <a:chOff x="0" y="-85725"/>
            <a:chExt cx="12149138" cy="635198"/>
          </a:xfrm>
        </p:grpSpPr>
        <p:sp>
          <p:nvSpPr>
            <p:cNvPr id="186" name="Google Shape;186;p5"/>
            <p:cNvSpPr/>
            <p:nvPr/>
          </p:nvSpPr>
          <p:spPr>
            <a:xfrm>
              <a:off x="0" y="0"/>
              <a:ext cx="12149138" cy="549473"/>
            </a:xfrm>
            <a:custGeom>
              <a:rect b="b" l="l" r="r" t="t"/>
              <a:pathLst>
                <a:path extrusionOk="0" h="549473" w="12149138">
                  <a:moveTo>
                    <a:pt x="0" y="0"/>
                  </a:moveTo>
                  <a:lnTo>
                    <a:pt x="12149138" y="0"/>
                  </a:lnTo>
                  <a:lnTo>
                    <a:pt x="12149138" y="549473"/>
                  </a:lnTo>
                  <a:lnTo>
                    <a:pt x="0" y="5494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87" name="Google Shape;187;p5"/>
            <p:cNvSpPr txBox="1"/>
            <p:nvPr/>
          </p:nvSpPr>
          <p:spPr>
            <a:xfrm>
              <a:off x="0" y="-85725"/>
              <a:ext cx="12149138" cy="6351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000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Uso indebido de correos electrónicos y software sin licencia.</a:t>
              </a:r>
              <a:endParaRPr/>
            </a:p>
          </p:txBody>
        </p:sp>
      </p:grpSp>
      <p:sp>
        <p:nvSpPr>
          <p:cNvPr id="188" name="Google Shape;188;p5"/>
          <p:cNvSpPr/>
          <p:nvPr/>
        </p:nvSpPr>
        <p:spPr>
          <a:xfrm>
            <a:off x="7759601" y="6180832"/>
            <a:ext cx="9626822" cy="1439227"/>
          </a:xfrm>
          <a:custGeom>
            <a:rect b="b" l="l" r="r" t="t"/>
            <a:pathLst>
              <a:path extrusionOk="0" h="1918970" w="12835763">
                <a:moveTo>
                  <a:pt x="0" y="515239"/>
                </a:moveTo>
                <a:cubicBezTo>
                  <a:pt x="0" y="230632"/>
                  <a:pt x="230632" y="0"/>
                  <a:pt x="515239" y="0"/>
                </a:cubicBezTo>
                <a:lnTo>
                  <a:pt x="12320524" y="0"/>
                </a:lnTo>
                <a:cubicBezTo>
                  <a:pt x="12605004" y="0"/>
                  <a:pt x="12835763" y="230632"/>
                  <a:pt x="12835763" y="515239"/>
                </a:cubicBezTo>
                <a:lnTo>
                  <a:pt x="12835763" y="1403731"/>
                </a:lnTo>
                <a:cubicBezTo>
                  <a:pt x="12835763" y="1688211"/>
                  <a:pt x="12605131" y="1918970"/>
                  <a:pt x="12320524" y="1918970"/>
                </a:cubicBezTo>
                <a:lnTo>
                  <a:pt x="515239" y="1918970"/>
                </a:lnTo>
                <a:cubicBezTo>
                  <a:pt x="230632" y="1918843"/>
                  <a:pt x="0" y="1688211"/>
                  <a:pt x="0" y="1403731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5"/>
          <p:cNvGrpSpPr/>
          <p:nvPr/>
        </p:nvGrpSpPr>
        <p:grpSpPr>
          <a:xfrm>
            <a:off x="8017074" y="6416874"/>
            <a:ext cx="3248917" cy="379065"/>
            <a:chOff x="0" y="-28575"/>
            <a:chExt cx="4331890" cy="505420"/>
          </a:xfrm>
        </p:grpSpPr>
        <p:sp>
          <p:nvSpPr>
            <p:cNvPr id="190" name="Google Shape;190;p5"/>
            <p:cNvSpPr/>
            <p:nvPr/>
          </p:nvSpPr>
          <p:spPr>
            <a:xfrm>
              <a:off x="0" y="0"/>
              <a:ext cx="4331890" cy="476845"/>
            </a:xfrm>
            <a:custGeom>
              <a:rect b="b" l="l" r="r" t="t"/>
              <a:pathLst>
                <a:path extrusionOk="0" h="476845" w="4331890">
                  <a:moveTo>
                    <a:pt x="0" y="0"/>
                  </a:moveTo>
                  <a:lnTo>
                    <a:pt x="4331890" y="0"/>
                  </a:lnTo>
                  <a:lnTo>
                    <a:pt x="4331890" y="476845"/>
                  </a:lnTo>
                  <a:lnTo>
                    <a:pt x="0" y="4768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91" name="Google Shape;191;p5"/>
            <p:cNvSpPr txBox="1"/>
            <p:nvPr/>
          </p:nvSpPr>
          <p:spPr>
            <a:xfrm>
              <a:off x="0" y="-28575"/>
              <a:ext cx="4331890" cy="505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249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Privacidad Vulnerada</a:t>
              </a:r>
              <a:endParaRPr/>
            </a:p>
          </p:txBody>
        </p:sp>
      </p:grpSp>
      <p:grpSp>
        <p:nvGrpSpPr>
          <p:cNvPr id="192" name="Google Shape;192;p5"/>
          <p:cNvGrpSpPr/>
          <p:nvPr/>
        </p:nvGrpSpPr>
        <p:grpSpPr>
          <a:xfrm>
            <a:off x="8017074" y="6886129"/>
            <a:ext cx="9111854" cy="476399"/>
            <a:chOff x="0" y="-85725"/>
            <a:chExt cx="12149138" cy="635198"/>
          </a:xfrm>
        </p:grpSpPr>
        <p:sp>
          <p:nvSpPr>
            <p:cNvPr id="193" name="Google Shape;193;p5"/>
            <p:cNvSpPr/>
            <p:nvPr/>
          </p:nvSpPr>
          <p:spPr>
            <a:xfrm>
              <a:off x="0" y="0"/>
              <a:ext cx="12149138" cy="549473"/>
            </a:xfrm>
            <a:custGeom>
              <a:rect b="b" l="l" r="r" t="t"/>
              <a:pathLst>
                <a:path extrusionOk="0" h="549473" w="12149138">
                  <a:moveTo>
                    <a:pt x="0" y="0"/>
                  </a:moveTo>
                  <a:lnTo>
                    <a:pt x="12149138" y="0"/>
                  </a:lnTo>
                  <a:lnTo>
                    <a:pt x="12149138" y="549473"/>
                  </a:lnTo>
                  <a:lnTo>
                    <a:pt x="0" y="5494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94" name="Google Shape;194;p5"/>
            <p:cNvSpPr txBox="1"/>
            <p:nvPr/>
          </p:nvSpPr>
          <p:spPr>
            <a:xfrm>
              <a:off x="0" y="-85725"/>
              <a:ext cx="12149138" cy="6351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000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Accesos no autorizados a datos y brechas de seguridad frecuentes.</a:t>
              </a:r>
              <a:endParaRPr/>
            </a:p>
          </p:txBody>
        </p:sp>
      </p:grpSp>
      <p:sp>
        <p:nvSpPr>
          <p:cNvPr id="195" name="Google Shape;195;p5"/>
          <p:cNvSpPr/>
          <p:nvPr/>
        </p:nvSpPr>
        <p:spPr>
          <a:xfrm>
            <a:off x="7759601" y="7877472"/>
            <a:ext cx="9626822" cy="1439227"/>
          </a:xfrm>
          <a:custGeom>
            <a:rect b="b" l="l" r="r" t="t"/>
            <a:pathLst>
              <a:path extrusionOk="0" h="1918970" w="12835763">
                <a:moveTo>
                  <a:pt x="0" y="515239"/>
                </a:moveTo>
                <a:cubicBezTo>
                  <a:pt x="0" y="230632"/>
                  <a:pt x="230632" y="0"/>
                  <a:pt x="515239" y="0"/>
                </a:cubicBezTo>
                <a:lnTo>
                  <a:pt x="12320524" y="0"/>
                </a:lnTo>
                <a:cubicBezTo>
                  <a:pt x="12605004" y="0"/>
                  <a:pt x="12835763" y="230632"/>
                  <a:pt x="12835763" y="515239"/>
                </a:cubicBezTo>
                <a:lnTo>
                  <a:pt x="12835763" y="1403731"/>
                </a:lnTo>
                <a:cubicBezTo>
                  <a:pt x="12835763" y="1688211"/>
                  <a:pt x="12605131" y="1918970"/>
                  <a:pt x="12320524" y="1918970"/>
                </a:cubicBezTo>
                <a:lnTo>
                  <a:pt x="515239" y="1918970"/>
                </a:lnTo>
                <a:cubicBezTo>
                  <a:pt x="230632" y="1918843"/>
                  <a:pt x="0" y="1688211"/>
                  <a:pt x="0" y="1403731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" name="Google Shape;196;p5"/>
          <p:cNvGrpSpPr/>
          <p:nvPr/>
        </p:nvGrpSpPr>
        <p:grpSpPr>
          <a:xfrm>
            <a:off x="8017074" y="8113514"/>
            <a:ext cx="2862262" cy="379065"/>
            <a:chOff x="0" y="-28575"/>
            <a:chExt cx="3816350" cy="505420"/>
          </a:xfrm>
        </p:grpSpPr>
        <p:sp>
          <p:nvSpPr>
            <p:cNvPr id="197" name="Google Shape;197;p5"/>
            <p:cNvSpPr/>
            <p:nvPr/>
          </p:nvSpPr>
          <p:spPr>
            <a:xfrm>
              <a:off x="0" y="0"/>
              <a:ext cx="3816350" cy="476845"/>
            </a:xfrm>
            <a:custGeom>
              <a:rect b="b" l="l" r="r" t="t"/>
              <a:pathLst>
                <a:path extrusionOk="0" h="476845" w="3816350">
                  <a:moveTo>
                    <a:pt x="0" y="0"/>
                  </a:moveTo>
                  <a:lnTo>
                    <a:pt x="3816350" y="0"/>
                  </a:lnTo>
                  <a:lnTo>
                    <a:pt x="3816350" y="476845"/>
                  </a:lnTo>
                  <a:lnTo>
                    <a:pt x="0" y="4768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198" name="Google Shape;198;p5"/>
            <p:cNvSpPr txBox="1"/>
            <p:nvPr/>
          </p:nvSpPr>
          <p:spPr>
            <a:xfrm>
              <a:off x="0" y="-28575"/>
              <a:ext cx="3816350" cy="505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249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Virus Informáticos</a:t>
              </a:r>
              <a:endParaRPr/>
            </a:p>
          </p:txBody>
        </p:sp>
      </p:grpSp>
      <p:grpSp>
        <p:nvGrpSpPr>
          <p:cNvPr id="199" name="Google Shape;199;p5"/>
          <p:cNvGrpSpPr/>
          <p:nvPr/>
        </p:nvGrpSpPr>
        <p:grpSpPr>
          <a:xfrm>
            <a:off x="8017074" y="8582768"/>
            <a:ext cx="9111854" cy="476399"/>
            <a:chOff x="0" y="-85725"/>
            <a:chExt cx="12149138" cy="635198"/>
          </a:xfrm>
        </p:grpSpPr>
        <p:sp>
          <p:nvSpPr>
            <p:cNvPr id="200" name="Google Shape;200;p5"/>
            <p:cNvSpPr/>
            <p:nvPr/>
          </p:nvSpPr>
          <p:spPr>
            <a:xfrm>
              <a:off x="0" y="0"/>
              <a:ext cx="12149138" cy="549473"/>
            </a:xfrm>
            <a:custGeom>
              <a:rect b="b" l="l" r="r" t="t"/>
              <a:pathLst>
                <a:path extrusionOk="0" h="549473" w="12149138">
                  <a:moveTo>
                    <a:pt x="0" y="0"/>
                  </a:moveTo>
                  <a:lnTo>
                    <a:pt x="12149138" y="0"/>
                  </a:lnTo>
                  <a:lnTo>
                    <a:pt x="12149138" y="549473"/>
                  </a:lnTo>
                  <a:lnTo>
                    <a:pt x="0" y="5494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01" name="Google Shape;201;p5"/>
            <p:cNvSpPr txBox="1"/>
            <p:nvPr/>
          </p:nvSpPr>
          <p:spPr>
            <a:xfrm>
              <a:off x="0" y="-85725"/>
              <a:ext cx="12149138" cy="6351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93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000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Creación y difusión de software malicioso afecta sistemas y usuarios.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211" name="Google Shape;211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grpSp>
        <p:nvGrpSpPr>
          <p:cNvPr id="212" name="Google Shape;212;p6"/>
          <p:cNvGrpSpPr/>
          <p:nvPr/>
        </p:nvGrpSpPr>
        <p:grpSpPr>
          <a:xfrm>
            <a:off x="1080046" y="3052465"/>
            <a:ext cx="9096524" cy="885825"/>
            <a:chOff x="0" y="-38100"/>
            <a:chExt cx="12128698" cy="1181100"/>
          </a:xfrm>
        </p:grpSpPr>
        <p:sp>
          <p:nvSpPr>
            <p:cNvPr id="213" name="Google Shape;213;p6"/>
            <p:cNvSpPr/>
            <p:nvPr/>
          </p:nvSpPr>
          <p:spPr>
            <a:xfrm>
              <a:off x="0" y="0"/>
              <a:ext cx="12128698" cy="1143000"/>
            </a:xfrm>
            <a:custGeom>
              <a:rect b="b" l="l" r="r" t="t"/>
              <a:pathLst>
                <a:path extrusionOk="0" h="1143000" w="12128698">
                  <a:moveTo>
                    <a:pt x="0" y="0"/>
                  </a:moveTo>
                  <a:lnTo>
                    <a:pt x="12128698" y="0"/>
                  </a:lnTo>
                  <a:lnTo>
                    <a:pt x="12128698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14" name="Google Shape;214;p6"/>
            <p:cNvSpPr txBox="1"/>
            <p:nvPr/>
          </p:nvSpPr>
          <p:spPr>
            <a:xfrm>
              <a:off x="0" y="-38100"/>
              <a:ext cx="12128698" cy="118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8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374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Impacto Social de las TIC</a:t>
              </a:r>
              <a:endParaRPr/>
            </a:p>
          </p:txBody>
        </p:sp>
      </p:grpSp>
      <p:grpSp>
        <p:nvGrpSpPr>
          <p:cNvPr id="215" name="Google Shape;215;p6"/>
          <p:cNvGrpSpPr/>
          <p:nvPr/>
        </p:nvGrpSpPr>
        <p:grpSpPr>
          <a:xfrm>
            <a:off x="1080046" y="4695379"/>
            <a:ext cx="4439245" cy="442913"/>
            <a:chOff x="0" y="-19050"/>
            <a:chExt cx="5918993" cy="590550"/>
          </a:xfrm>
        </p:grpSpPr>
        <p:sp>
          <p:nvSpPr>
            <p:cNvPr id="216" name="Google Shape;216;p6"/>
            <p:cNvSpPr/>
            <p:nvPr/>
          </p:nvSpPr>
          <p:spPr>
            <a:xfrm>
              <a:off x="0" y="0"/>
              <a:ext cx="5918993" cy="571500"/>
            </a:xfrm>
            <a:custGeom>
              <a:rect b="b" l="l" r="r" t="t"/>
              <a:pathLst>
                <a:path extrusionOk="0" h="571500" w="5918993">
                  <a:moveTo>
                    <a:pt x="0" y="0"/>
                  </a:moveTo>
                  <a:lnTo>
                    <a:pt x="5918993" y="0"/>
                  </a:lnTo>
                  <a:lnTo>
                    <a:pt x="5918993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17" name="Google Shape;217;p6"/>
            <p:cNvSpPr txBox="1"/>
            <p:nvPr/>
          </p:nvSpPr>
          <p:spPr>
            <a:xfrm>
              <a:off x="0" y="-19050"/>
              <a:ext cx="5918993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Acceso y Oportunidades</a:t>
              </a:r>
              <a:endParaRPr/>
            </a:p>
          </p:txBody>
        </p:sp>
      </p:grpSp>
      <p:grpSp>
        <p:nvGrpSpPr>
          <p:cNvPr id="218" name="Google Shape;218;p6"/>
          <p:cNvGrpSpPr/>
          <p:nvPr/>
        </p:nvGrpSpPr>
        <p:grpSpPr>
          <a:xfrm>
            <a:off x="1080046" y="5368230"/>
            <a:ext cx="4873526" cy="1560016"/>
            <a:chOff x="0" y="-104775"/>
            <a:chExt cx="6498035" cy="2080022"/>
          </a:xfrm>
        </p:grpSpPr>
        <p:sp>
          <p:nvSpPr>
            <p:cNvPr id="219" name="Google Shape;219;p6"/>
            <p:cNvSpPr/>
            <p:nvPr/>
          </p:nvSpPr>
          <p:spPr>
            <a:xfrm>
              <a:off x="0" y="0"/>
              <a:ext cx="6498035" cy="1975247"/>
            </a:xfrm>
            <a:custGeom>
              <a:rect b="b" l="l" r="r" t="t"/>
              <a:pathLst>
                <a:path extrusionOk="0" h="1975247" w="6498035">
                  <a:moveTo>
                    <a:pt x="0" y="0"/>
                  </a:moveTo>
                  <a:lnTo>
                    <a:pt x="6498035" y="0"/>
                  </a:lnTo>
                  <a:lnTo>
                    <a:pt x="6498035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0" name="Google Shape;220;p6"/>
            <p:cNvSpPr txBox="1"/>
            <p:nvPr/>
          </p:nvSpPr>
          <p:spPr>
            <a:xfrm>
              <a:off x="0" y="-104775"/>
              <a:ext cx="6498035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TIC amplifican el acceso a información y nuevas oportunidades.</a:t>
              </a:r>
              <a:endParaRPr/>
            </a:p>
          </p:txBody>
        </p:sp>
      </p:grpSp>
      <p:grpSp>
        <p:nvGrpSpPr>
          <p:cNvPr id="221" name="Google Shape;221;p6"/>
          <p:cNvGrpSpPr/>
          <p:nvPr/>
        </p:nvGrpSpPr>
        <p:grpSpPr>
          <a:xfrm>
            <a:off x="6715869" y="4695379"/>
            <a:ext cx="4343251" cy="442913"/>
            <a:chOff x="0" y="-19050"/>
            <a:chExt cx="5791002" cy="590550"/>
          </a:xfrm>
        </p:grpSpPr>
        <p:sp>
          <p:nvSpPr>
            <p:cNvPr id="222" name="Google Shape;222;p6"/>
            <p:cNvSpPr/>
            <p:nvPr/>
          </p:nvSpPr>
          <p:spPr>
            <a:xfrm>
              <a:off x="0" y="0"/>
              <a:ext cx="5791002" cy="571500"/>
            </a:xfrm>
            <a:custGeom>
              <a:rect b="b" l="l" r="r" t="t"/>
              <a:pathLst>
                <a:path extrusionOk="0" h="571500" w="5791002">
                  <a:moveTo>
                    <a:pt x="0" y="0"/>
                  </a:moveTo>
                  <a:lnTo>
                    <a:pt x="5791002" y="0"/>
                  </a:lnTo>
                  <a:lnTo>
                    <a:pt x="5791002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3" name="Google Shape;223;p6"/>
            <p:cNvSpPr txBox="1"/>
            <p:nvPr/>
          </p:nvSpPr>
          <p:spPr>
            <a:xfrm>
              <a:off x="0" y="-19050"/>
              <a:ext cx="5791002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Desigualdades y Sesgos</a:t>
              </a:r>
              <a:endParaRPr/>
            </a:p>
          </p:txBody>
        </p:sp>
      </p:grpSp>
      <p:grpSp>
        <p:nvGrpSpPr>
          <p:cNvPr id="224" name="Google Shape;224;p6"/>
          <p:cNvGrpSpPr/>
          <p:nvPr/>
        </p:nvGrpSpPr>
        <p:grpSpPr>
          <a:xfrm>
            <a:off x="6715869" y="5368230"/>
            <a:ext cx="4873526" cy="1066205"/>
            <a:chOff x="0" y="-104775"/>
            <a:chExt cx="6498035" cy="1421607"/>
          </a:xfrm>
        </p:grpSpPr>
        <p:sp>
          <p:nvSpPr>
            <p:cNvPr id="225" name="Google Shape;225;p6"/>
            <p:cNvSpPr/>
            <p:nvPr/>
          </p:nvSpPr>
          <p:spPr>
            <a:xfrm>
              <a:off x="0" y="0"/>
              <a:ext cx="6498035" cy="1316832"/>
            </a:xfrm>
            <a:custGeom>
              <a:rect b="b" l="l" r="r" t="t"/>
              <a:pathLst>
                <a:path extrusionOk="0" h="1316832" w="6498035">
                  <a:moveTo>
                    <a:pt x="0" y="0"/>
                  </a:moveTo>
                  <a:lnTo>
                    <a:pt x="6498035" y="0"/>
                  </a:lnTo>
                  <a:lnTo>
                    <a:pt x="6498035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6" name="Google Shape;226;p6"/>
            <p:cNvSpPr txBox="1"/>
            <p:nvPr/>
          </p:nvSpPr>
          <p:spPr>
            <a:xfrm>
              <a:off x="0" y="-104775"/>
              <a:ext cx="6498035" cy="142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Algoritmos pueden perpetuar desigualdades sociales y sesgos.</a:t>
              </a:r>
              <a:endParaRPr/>
            </a:p>
          </p:txBody>
        </p:sp>
      </p:grpSp>
      <p:grpSp>
        <p:nvGrpSpPr>
          <p:cNvPr id="227" name="Google Shape;227;p6"/>
          <p:cNvGrpSpPr/>
          <p:nvPr/>
        </p:nvGrpSpPr>
        <p:grpSpPr>
          <a:xfrm>
            <a:off x="12351692" y="4695379"/>
            <a:ext cx="3429000" cy="442913"/>
            <a:chOff x="0" y="-19050"/>
            <a:chExt cx="4572000" cy="590550"/>
          </a:xfrm>
        </p:grpSpPr>
        <p:sp>
          <p:nvSpPr>
            <p:cNvPr id="228" name="Google Shape;228;p6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29" name="Google Shape;229;p6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Privacidad y Ética</a:t>
              </a:r>
              <a:endParaRPr/>
            </a:p>
          </p:txBody>
        </p:sp>
      </p:grpSp>
      <p:grpSp>
        <p:nvGrpSpPr>
          <p:cNvPr id="230" name="Google Shape;230;p6"/>
          <p:cNvGrpSpPr/>
          <p:nvPr/>
        </p:nvGrpSpPr>
        <p:grpSpPr>
          <a:xfrm>
            <a:off x="12351692" y="5368230"/>
            <a:ext cx="4873526" cy="1560016"/>
            <a:chOff x="0" y="-104775"/>
            <a:chExt cx="6498035" cy="2080022"/>
          </a:xfrm>
        </p:grpSpPr>
        <p:sp>
          <p:nvSpPr>
            <p:cNvPr id="231" name="Google Shape;231;p6"/>
            <p:cNvSpPr/>
            <p:nvPr/>
          </p:nvSpPr>
          <p:spPr>
            <a:xfrm>
              <a:off x="0" y="0"/>
              <a:ext cx="6498035" cy="1975247"/>
            </a:xfrm>
            <a:custGeom>
              <a:rect b="b" l="l" r="r" t="t"/>
              <a:pathLst>
                <a:path extrusionOk="0" h="1975247" w="6498035">
                  <a:moveTo>
                    <a:pt x="0" y="0"/>
                  </a:moveTo>
                  <a:lnTo>
                    <a:pt x="6498035" y="0"/>
                  </a:lnTo>
                  <a:lnTo>
                    <a:pt x="6498035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32" name="Google Shape;232;p6"/>
            <p:cNvSpPr txBox="1"/>
            <p:nvPr/>
          </p:nvSpPr>
          <p:spPr>
            <a:xfrm>
              <a:off x="0" y="-104775"/>
              <a:ext cx="6498035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Importancia de proteger la intimidad y promover la ética en TIC.</a:t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242" name="Google Shape;242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sp>
        <p:nvSpPr>
          <p:cNvPr descr="preencoded.png" id="243" name="Google Shape;243;p7"/>
          <p:cNvSpPr/>
          <p:nvPr/>
        </p:nvSpPr>
        <p:spPr>
          <a:xfrm>
            <a:off x="1143000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44" name="Google Shape;244;p7"/>
          <p:cNvGrpSpPr/>
          <p:nvPr/>
        </p:nvGrpSpPr>
        <p:grpSpPr>
          <a:xfrm>
            <a:off x="1080046" y="873472"/>
            <a:ext cx="9269909" cy="2600325"/>
            <a:chOff x="0" y="-38100"/>
            <a:chExt cx="12359878" cy="3467100"/>
          </a:xfrm>
        </p:grpSpPr>
        <p:sp>
          <p:nvSpPr>
            <p:cNvPr id="245" name="Google Shape;245;p7"/>
            <p:cNvSpPr/>
            <p:nvPr/>
          </p:nvSpPr>
          <p:spPr>
            <a:xfrm>
              <a:off x="0" y="0"/>
              <a:ext cx="12359878" cy="3429000"/>
            </a:xfrm>
            <a:custGeom>
              <a:rect b="b" l="l" r="r" t="t"/>
              <a:pathLst>
                <a:path extrusionOk="0" h="3429000" w="12359878">
                  <a:moveTo>
                    <a:pt x="0" y="0"/>
                  </a:moveTo>
                  <a:lnTo>
                    <a:pt x="12359878" y="0"/>
                  </a:lnTo>
                  <a:lnTo>
                    <a:pt x="12359878" y="3429000"/>
                  </a:lnTo>
                  <a:lnTo>
                    <a:pt x="0" y="3429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46" name="Google Shape;246;p7"/>
            <p:cNvSpPr txBox="1"/>
            <p:nvPr/>
          </p:nvSpPr>
          <p:spPr>
            <a:xfrm>
              <a:off x="0" y="-38100"/>
              <a:ext cx="12359878" cy="346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8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374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Casos de Estudio: Problemas Éticos en la Práctica</a:t>
              </a:r>
              <a:endParaRPr/>
            </a:p>
          </p:txBody>
        </p:sp>
      </p:grpSp>
      <p:sp>
        <p:nvSpPr>
          <p:cNvPr id="247" name="Google Shape;247;p7"/>
          <p:cNvSpPr/>
          <p:nvPr/>
        </p:nvSpPr>
        <p:spPr>
          <a:xfrm>
            <a:off x="1080046" y="3936652"/>
            <a:ext cx="694277" cy="694277"/>
          </a:xfrm>
          <a:custGeom>
            <a:rect b="b" l="l" r="r" t="t"/>
            <a:pathLst>
              <a:path extrusionOk="0" h="925703" w="925703">
                <a:moveTo>
                  <a:pt x="0" y="462915"/>
                </a:moveTo>
                <a:cubicBezTo>
                  <a:pt x="0" y="207264"/>
                  <a:pt x="207264" y="0"/>
                  <a:pt x="462915" y="0"/>
                </a:cubicBezTo>
                <a:cubicBezTo>
                  <a:pt x="718566" y="0"/>
                  <a:pt x="925703" y="207264"/>
                  <a:pt x="925703" y="462915"/>
                </a:cubicBezTo>
                <a:cubicBezTo>
                  <a:pt x="925703" y="718566"/>
                  <a:pt x="718439" y="925703"/>
                  <a:pt x="462915" y="925703"/>
                </a:cubicBezTo>
                <a:cubicBezTo>
                  <a:pt x="207391" y="925703"/>
                  <a:pt x="0" y="718439"/>
                  <a:pt x="0" y="462915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7"/>
          <p:cNvGrpSpPr/>
          <p:nvPr/>
        </p:nvGrpSpPr>
        <p:grpSpPr>
          <a:xfrm>
            <a:off x="2082850" y="4028332"/>
            <a:ext cx="3429000" cy="442913"/>
            <a:chOff x="0" y="-19050"/>
            <a:chExt cx="4572000" cy="590550"/>
          </a:xfrm>
        </p:grpSpPr>
        <p:sp>
          <p:nvSpPr>
            <p:cNvPr id="249" name="Google Shape;249;p7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0" name="Google Shape;250;p7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Salud</a:t>
              </a:r>
              <a:endParaRPr/>
            </a:p>
          </p:txBody>
        </p:sp>
      </p:grpSp>
      <p:grpSp>
        <p:nvGrpSpPr>
          <p:cNvPr id="251" name="Google Shape;251;p7"/>
          <p:cNvGrpSpPr/>
          <p:nvPr/>
        </p:nvGrpSpPr>
        <p:grpSpPr>
          <a:xfrm>
            <a:off x="2082850" y="4577804"/>
            <a:ext cx="3439269" cy="1560016"/>
            <a:chOff x="0" y="-104775"/>
            <a:chExt cx="4585692" cy="2080022"/>
          </a:xfrm>
        </p:grpSpPr>
        <p:sp>
          <p:nvSpPr>
            <p:cNvPr id="252" name="Google Shape;252;p7"/>
            <p:cNvSpPr/>
            <p:nvPr/>
          </p:nvSpPr>
          <p:spPr>
            <a:xfrm>
              <a:off x="0" y="0"/>
              <a:ext cx="4585692" cy="1975247"/>
            </a:xfrm>
            <a:custGeom>
              <a:rect b="b" l="l" r="r" t="t"/>
              <a:pathLst>
                <a:path extrusionOk="0" h="1975247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3" name="Google Shape;253;p7"/>
            <p:cNvSpPr txBox="1"/>
            <p:nvPr/>
          </p:nvSpPr>
          <p:spPr>
            <a:xfrm>
              <a:off x="0" y="-104775"/>
              <a:ext cx="4585692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Filtración de datos médicos compromete confianza y seguridad.</a:t>
              </a:r>
              <a:endParaRPr/>
            </a:p>
          </p:txBody>
        </p:sp>
      </p:grpSp>
      <p:sp>
        <p:nvSpPr>
          <p:cNvPr id="254" name="Google Shape;254;p7"/>
          <p:cNvSpPr/>
          <p:nvPr/>
        </p:nvSpPr>
        <p:spPr>
          <a:xfrm>
            <a:off x="5907881" y="3936652"/>
            <a:ext cx="694277" cy="694277"/>
          </a:xfrm>
          <a:custGeom>
            <a:rect b="b" l="l" r="r" t="t"/>
            <a:pathLst>
              <a:path extrusionOk="0" h="925703" w="925703">
                <a:moveTo>
                  <a:pt x="0" y="462915"/>
                </a:moveTo>
                <a:cubicBezTo>
                  <a:pt x="0" y="207264"/>
                  <a:pt x="207264" y="0"/>
                  <a:pt x="462915" y="0"/>
                </a:cubicBezTo>
                <a:cubicBezTo>
                  <a:pt x="718566" y="0"/>
                  <a:pt x="925703" y="207264"/>
                  <a:pt x="925703" y="462915"/>
                </a:cubicBezTo>
                <a:cubicBezTo>
                  <a:pt x="925703" y="718566"/>
                  <a:pt x="718439" y="925703"/>
                  <a:pt x="462915" y="925703"/>
                </a:cubicBezTo>
                <a:cubicBezTo>
                  <a:pt x="207391" y="925703"/>
                  <a:pt x="0" y="718439"/>
                  <a:pt x="0" y="462915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7"/>
          <p:cNvGrpSpPr/>
          <p:nvPr/>
        </p:nvGrpSpPr>
        <p:grpSpPr>
          <a:xfrm>
            <a:off x="6910685" y="4028332"/>
            <a:ext cx="3439269" cy="871538"/>
            <a:chOff x="0" y="-19050"/>
            <a:chExt cx="4585692" cy="1162050"/>
          </a:xfrm>
        </p:grpSpPr>
        <p:sp>
          <p:nvSpPr>
            <p:cNvPr id="256" name="Google Shape;256;p7"/>
            <p:cNvSpPr/>
            <p:nvPr/>
          </p:nvSpPr>
          <p:spPr>
            <a:xfrm>
              <a:off x="0" y="0"/>
              <a:ext cx="4585692" cy="1143000"/>
            </a:xfrm>
            <a:custGeom>
              <a:rect b="b" l="l" r="r" t="t"/>
              <a:pathLst>
                <a:path extrusionOk="0" h="1143000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57" name="Google Shape;257;p7"/>
            <p:cNvSpPr txBox="1"/>
            <p:nvPr/>
          </p:nvSpPr>
          <p:spPr>
            <a:xfrm>
              <a:off x="0" y="-19050"/>
              <a:ext cx="4585692" cy="11620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Inteligencia Artificial</a:t>
              </a:r>
              <a:endParaRPr/>
            </a:p>
          </p:txBody>
        </p:sp>
      </p:grpSp>
      <p:grpSp>
        <p:nvGrpSpPr>
          <p:cNvPr id="258" name="Google Shape;258;p7"/>
          <p:cNvGrpSpPr/>
          <p:nvPr/>
        </p:nvGrpSpPr>
        <p:grpSpPr>
          <a:xfrm>
            <a:off x="6910685" y="5006429"/>
            <a:ext cx="3439269" cy="2053828"/>
            <a:chOff x="0" y="-104775"/>
            <a:chExt cx="4585692" cy="2738438"/>
          </a:xfrm>
        </p:grpSpPr>
        <p:sp>
          <p:nvSpPr>
            <p:cNvPr id="259" name="Google Shape;259;p7"/>
            <p:cNvSpPr/>
            <p:nvPr/>
          </p:nvSpPr>
          <p:spPr>
            <a:xfrm>
              <a:off x="0" y="0"/>
              <a:ext cx="4585692" cy="2633663"/>
            </a:xfrm>
            <a:custGeom>
              <a:rect b="b" l="l" r="r" t="t"/>
              <a:pathLst>
                <a:path extrusionOk="0" h="2633663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2633663"/>
                  </a:lnTo>
                  <a:lnTo>
                    <a:pt x="0" y="26336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0" name="Google Shape;260;p7"/>
            <p:cNvSpPr txBox="1"/>
            <p:nvPr/>
          </p:nvSpPr>
          <p:spPr>
            <a:xfrm>
              <a:off x="0" y="-104775"/>
              <a:ext cx="4585692" cy="27384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Sesgos algorítmicos generan discriminación en procesos de selección.</a:t>
              </a:r>
              <a:endParaRPr/>
            </a:p>
          </p:txBody>
        </p:sp>
      </p:grpSp>
      <p:sp>
        <p:nvSpPr>
          <p:cNvPr id="261" name="Google Shape;261;p7"/>
          <p:cNvSpPr/>
          <p:nvPr/>
        </p:nvSpPr>
        <p:spPr>
          <a:xfrm>
            <a:off x="1080046" y="7677447"/>
            <a:ext cx="694277" cy="694277"/>
          </a:xfrm>
          <a:custGeom>
            <a:rect b="b" l="l" r="r" t="t"/>
            <a:pathLst>
              <a:path extrusionOk="0" h="925703" w="925703">
                <a:moveTo>
                  <a:pt x="0" y="462915"/>
                </a:moveTo>
                <a:cubicBezTo>
                  <a:pt x="0" y="207264"/>
                  <a:pt x="207264" y="0"/>
                  <a:pt x="462915" y="0"/>
                </a:cubicBezTo>
                <a:cubicBezTo>
                  <a:pt x="718566" y="0"/>
                  <a:pt x="925703" y="207264"/>
                  <a:pt x="925703" y="462915"/>
                </a:cubicBezTo>
                <a:cubicBezTo>
                  <a:pt x="925703" y="718566"/>
                  <a:pt x="718439" y="925703"/>
                  <a:pt x="462915" y="925703"/>
                </a:cubicBezTo>
                <a:cubicBezTo>
                  <a:pt x="207391" y="925703"/>
                  <a:pt x="0" y="718439"/>
                  <a:pt x="0" y="462915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" name="Google Shape;262;p7"/>
          <p:cNvGrpSpPr/>
          <p:nvPr/>
        </p:nvGrpSpPr>
        <p:grpSpPr>
          <a:xfrm>
            <a:off x="2082850" y="7769127"/>
            <a:ext cx="3429000" cy="442913"/>
            <a:chOff x="0" y="-19050"/>
            <a:chExt cx="4572000" cy="590550"/>
          </a:xfrm>
        </p:grpSpPr>
        <p:sp>
          <p:nvSpPr>
            <p:cNvPr id="263" name="Google Shape;263;p7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4" name="Google Shape;264;p7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Justicia</a:t>
              </a:r>
              <a:endParaRPr/>
            </a:p>
          </p:txBody>
        </p:sp>
      </p:grpSp>
      <p:grpSp>
        <p:nvGrpSpPr>
          <p:cNvPr id="265" name="Google Shape;265;p7"/>
          <p:cNvGrpSpPr/>
          <p:nvPr/>
        </p:nvGrpSpPr>
        <p:grpSpPr>
          <a:xfrm>
            <a:off x="2082850" y="8318599"/>
            <a:ext cx="8267105" cy="1066205"/>
            <a:chOff x="0" y="-104775"/>
            <a:chExt cx="11022807" cy="1421607"/>
          </a:xfrm>
        </p:grpSpPr>
        <p:sp>
          <p:nvSpPr>
            <p:cNvPr id="266" name="Google Shape;266;p7"/>
            <p:cNvSpPr/>
            <p:nvPr/>
          </p:nvSpPr>
          <p:spPr>
            <a:xfrm>
              <a:off x="0" y="0"/>
              <a:ext cx="11022807" cy="1316832"/>
            </a:xfrm>
            <a:custGeom>
              <a:rect b="b" l="l" r="r" t="t"/>
              <a:pathLst>
                <a:path extrusionOk="0" h="1316832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67" name="Google Shape;267;p7"/>
            <p:cNvSpPr txBox="1"/>
            <p:nvPr/>
          </p:nvSpPr>
          <p:spPr>
            <a:xfrm>
              <a:off x="0" y="-104775"/>
              <a:ext cx="11022807" cy="142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Decisiones judiciales automatizadas carecen de transparencia.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277" name="Google Shape;277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grpSp>
        <p:nvGrpSpPr>
          <p:cNvPr id="278" name="Google Shape;278;p8"/>
          <p:cNvGrpSpPr/>
          <p:nvPr/>
        </p:nvGrpSpPr>
        <p:grpSpPr>
          <a:xfrm>
            <a:off x="1080046" y="2838152"/>
            <a:ext cx="15921633" cy="885825"/>
            <a:chOff x="0" y="-38100"/>
            <a:chExt cx="21228844" cy="1181100"/>
          </a:xfrm>
        </p:grpSpPr>
        <p:sp>
          <p:nvSpPr>
            <p:cNvPr id="279" name="Google Shape;279;p8"/>
            <p:cNvSpPr/>
            <p:nvPr/>
          </p:nvSpPr>
          <p:spPr>
            <a:xfrm>
              <a:off x="0" y="0"/>
              <a:ext cx="21228844" cy="1143000"/>
            </a:xfrm>
            <a:custGeom>
              <a:rect b="b" l="l" r="r" t="t"/>
              <a:pathLst>
                <a:path extrusionOk="0" h="1143000" w="21228844">
                  <a:moveTo>
                    <a:pt x="0" y="0"/>
                  </a:moveTo>
                  <a:lnTo>
                    <a:pt x="21228844" y="0"/>
                  </a:lnTo>
                  <a:lnTo>
                    <a:pt x="21228844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80" name="Google Shape;280;p8"/>
            <p:cNvSpPr txBox="1"/>
            <p:nvPr/>
          </p:nvSpPr>
          <p:spPr>
            <a:xfrm>
              <a:off x="0" y="-38100"/>
              <a:ext cx="21228843" cy="118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8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374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Desafíos Éticos en la Implementación de TIC</a:t>
              </a:r>
              <a:endParaRPr/>
            </a:p>
          </p:txBody>
        </p:sp>
      </p:grpSp>
      <p:grpSp>
        <p:nvGrpSpPr>
          <p:cNvPr id="281" name="Google Shape;281;p8"/>
          <p:cNvGrpSpPr/>
          <p:nvPr/>
        </p:nvGrpSpPr>
        <p:grpSpPr>
          <a:xfrm>
            <a:off x="1080046" y="4481067"/>
            <a:ext cx="3467397" cy="871538"/>
            <a:chOff x="0" y="-19050"/>
            <a:chExt cx="4623197" cy="1162050"/>
          </a:xfrm>
        </p:grpSpPr>
        <p:sp>
          <p:nvSpPr>
            <p:cNvPr id="282" name="Google Shape;282;p8"/>
            <p:cNvSpPr/>
            <p:nvPr/>
          </p:nvSpPr>
          <p:spPr>
            <a:xfrm>
              <a:off x="0" y="0"/>
              <a:ext cx="4623197" cy="1143000"/>
            </a:xfrm>
            <a:custGeom>
              <a:rect b="b" l="l" r="r" t="t"/>
              <a:pathLst>
                <a:path extrusionOk="0" h="1143000" w="4623197">
                  <a:moveTo>
                    <a:pt x="0" y="0"/>
                  </a:moveTo>
                  <a:lnTo>
                    <a:pt x="4623197" y="0"/>
                  </a:lnTo>
                  <a:lnTo>
                    <a:pt x="4623197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83" name="Google Shape;283;p8"/>
            <p:cNvSpPr txBox="1"/>
            <p:nvPr/>
          </p:nvSpPr>
          <p:spPr>
            <a:xfrm>
              <a:off x="0" y="-19050"/>
              <a:ext cx="4623197" cy="11620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Falta de Transparencia</a:t>
              </a:r>
              <a:endParaRPr/>
            </a:p>
          </p:txBody>
        </p:sp>
      </p:grpSp>
      <p:grpSp>
        <p:nvGrpSpPr>
          <p:cNvPr id="284" name="Google Shape;284;p8"/>
          <p:cNvGrpSpPr/>
          <p:nvPr/>
        </p:nvGrpSpPr>
        <p:grpSpPr>
          <a:xfrm>
            <a:off x="1080046" y="5582543"/>
            <a:ext cx="3467397" cy="1560016"/>
            <a:chOff x="0" y="-104775"/>
            <a:chExt cx="4623197" cy="2080022"/>
          </a:xfrm>
        </p:grpSpPr>
        <p:sp>
          <p:nvSpPr>
            <p:cNvPr id="285" name="Google Shape;285;p8"/>
            <p:cNvSpPr/>
            <p:nvPr/>
          </p:nvSpPr>
          <p:spPr>
            <a:xfrm>
              <a:off x="0" y="0"/>
              <a:ext cx="4623197" cy="1975247"/>
            </a:xfrm>
            <a:custGeom>
              <a:rect b="b" l="l" r="r" t="t"/>
              <a:pathLst>
                <a:path extrusionOk="0" h="1975247" w="4623197">
                  <a:moveTo>
                    <a:pt x="0" y="0"/>
                  </a:moveTo>
                  <a:lnTo>
                    <a:pt x="4623197" y="0"/>
                  </a:lnTo>
                  <a:lnTo>
                    <a:pt x="462319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86" name="Google Shape;286;p8"/>
            <p:cNvSpPr txBox="1"/>
            <p:nvPr/>
          </p:nvSpPr>
          <p:spPr>
            <a:xfrm>
              <a:off x="0" y="-104775"/>
              <a:ext cx="4623197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“Cajas negras” en IA dificultan explicaciones claras.</a:t>
              </a:r>
              <a:endParaRPr/>
            </a:p>
          </p:txBody>
        </p:sp>
      </p:grpSp>
      <p:grpSp>
        <p:nvGrpSpPr>
          <p:cNvPr id="287" name="Google Shape;287;p8"/>
          <p:cNvGrpSpPr/>
          <p:nvPr/>
        </p:nvGrpSpPr>
        <p:grpSpPr>
          <a:xfrm>
            <a:off x="5309741" y="4481067"/>
            <a:ext cx="3429000" cy="442913"/>
            <a:chOff x="0" y="-19050"/>
            <a:chExt cx="4572000" cy="590550"/>
          </a:xfrm>
        </p:grpSpPr>
        <p:sp>
          <p:nvSpPr>
            <p:cNvPr id="288" name="Google Shape;288;p8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89" name="Google Shape;289;p8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Dilemas Éticos</a:t>
              </a:r>
              <a:endParaRPr/>
            </a:p>
          </p:txBody>
        </p:sp>
      </p:grpSp>
      <p:grpSp>
        <p:nvGrpSpPr>
          <p:cNvPr id="290" name="Google Shape;290;p8"/>
          <p:cNvGrpSpPr/>
          <p:nvPr/>
        </p:nvGrpSpPr>
        <p:grpSpPr>
          <a:xfrm>
            <a:off x="5309741" y="5153918"/>
            <a:ext cx="3467398" cy="1560016"/>
            <a:chOff x="0" y="-104775"/>
            <a:chExt cx="4623197" cy="2080022"/>
          </a:xfrm>
        </p:grpSpPr>
        <p:sp>
          <p:nvSpPr>
            <p:cNvPr id="291" name="Google Shape;291;p8"/>
            <p:cNvSpPr/>
            <p:nvPr/>
          </p:nvSpPr>
          <p:spPr>
            <a:xfrm>
              <a:off x="0" y="0"/>
              <a:ext cx="4623197" cy="1975247"/>
            </a:xfrm>
            <a:custGeom>
              <a:rect b="b" l="l" r="r" t="t"/>
              <a:pathLst>
                <a:path extrusionOk="0" h="1975247" w="4623197">
                  <a:moveTo>
                    <a:pt x="0" y="0"/>
                  </a:moveTo>
                  <a:lnTo>
                    <a:pt x="4623197" y="0"/>
                  </a:lnTo>
                  <a:lnTo>
                    <a:pt x="462319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92" name="Google Shape;292;p8"/>
            <p:cNvSpPr txBox="1"/>
            <p:nvPr/>
          </p:nvSpPr>
          <p:spPr>
            <a:xfrm>
              <a:off x="0" y="-104775"/>
              <a:ext cx="4623197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Conflicto entre eficiencia tecnológica y derechos humanos.</a:t>
              </a:r>
              <a:endParaRPr/>
            </a:p>
          </p:txBody>
        </p:sp>
      </p:grpSp>
      <p:grpSp>
        <p:nvGrpSpPr>
          <p:cNvPr id="293" name="Google Shape;293;p8"/>
          <p:cNvGrpSpPr/>
          <p:nvPr/>
        </p:nvGrpSpPr>
        <p:grpSpPr>
          <a:xfrm>
            <a:off x="9539436" y="4481067"/>
            <a:ext cx="3467397" cy="871538"/>
            <a:chOff x="0" y="-19050"/>
            <a:chExt cx="4623197" cy="1162050"/>
          </a:xfrm>
        </p:grpSpPr>
        <p:sp>
          <p:nvSpPr>
            <p:cNvPr id="294" name="Google Shape;294;p8"/>
            <p:cNvSpPr/>
            <p:nvPr/>
          </p:nvSpPr>
          <p:spPr>
            <a:xfrm>
              <a:off x="0" y="0"/>
              <a:ext cx="4623197" cy="1143000"/>
            </a:xfrm>
            <a:custGeom>
              <a:rect b="b" l="l" r="r" t="t"/>
              <a:pathLst>
                <a:path extrusionOk="0" h="1143000" w="4623197">
                  <a:moveTo>
                    <a:pt x="0" y="0"/>
                  </a:moveTo>
                  <a:lnTo>
                    <a:pt x="4623197" y="0"/>
                  </a:lnTo>
                  <a:lnTo>
                    <a:pt x="4623197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95" name="Google Shape;295;p8"/>
            <p:cNvSpPr txBox="1"/>
            <p:nvPr/>
          </p:nvSpPr>
          <p:spPr>
            <a:xfrm>
              <a:off x="0" y="-19050"/>
              <a:ext cx="4623197" cy="11620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Regulación Insuficiente</a:t>
              </a:r>
              <a:endParaRPr/>
            </a:p>
          </p:txBody>
        </p:sp>
      </p:grpSp>
      <p:grpSp>
        <p:nvGrpSpPr>
          <p:cNvPr id="296" name="Google Shape;296;p8"/>
          <p:cNvGrpSpPr/>
          <p:nvPr/>
        </p:nvGrpSpPr>
        <p:grpSpPr>
          <a:xfrm>
            <a:off x="9539436" y="5582543"/>
            <a:ext cx="3467397" cy="1560016"/>
            <a:chOff x="0" y="-104775"/>
            <a:chExt cx="4623197" cy="2080022"/>
          </a:xfrm>
        </p:grpSpPr>
        <p:sp>
          <p:nvSpPr>
            <p:cNvPr id="297" name="Google Shape;297;p8"/>
            <p:cNvSpPr/>
            <p:nvPr/>
          </p:nvSpPr>
          <p:spPr>
            <a:xfrm>
              <a:off x="0" y="0"/>
              <a:ext cx="4623197" cy="1975247"/>
            </a:xfrm>
            <a:custGeom>
              <a:rect b="b" l="l" r="r" t="t"/>
              <a:pathLst>
                <a:path extrusionOk="0" h="1975247" w="4623197">
                  <a:moveTo>
                    <a:pt x="0" y="0"/>
                  </a:moveTo>
                  <a:lnTo>
                    <a:pt x="4623197" y="0"/>
                  </a:lnTo>
                  <a:lnTo>
                    <a:pt x="462319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298" name="Google Shape;298;p8"/>
            <p:cNvSpPr txBox="1"/>
            <p:nvPr/>
          </p:nvSpPr>
          <p:spPr>
            <a:xfrm>
              <a:off x="0" y="-104775"/>
              <a:ext cx="4623197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Normativas no acompañan los rápidos avances tecnológicos.</a:t>
              </a:r>
              <a:endParaRPr/>
            </a:p>
          </p:txBody>
        </p:sp>
      </p:grpSp>
      <p:grpSp>
        <p:nvGrpSpPr>
          <p:cNvPr id="299" name="Google Shape;299;p8"/>
          <p:cNvGrpSpPr/>
          <p:nvPr/>
        </p:nvGrpSpPr>
        <p:grpSpPr>
          <a:xfrm>
            <a:off x="13769131" y="4481067"/>
            <a:ext cx="3429000" cy="442913"/>
            <a:chOff x="0" y="-19050"/>
            <a:chExt cx="4572000" cy="590550"/>
          </a:xfrm>
        </p:grpSpPr>
        <p:sp>
          <p:nvSpPr>
            <p:cNvPr id="300" name="Google Shape;300;p8"/>
            <p:cNvSpPr/>
            <p:nvPr/>
          </p:nvSpPr>
          <p:spPr>
            <a:xfrm>
              <a:off x="0" y="0"/>
              <a:ext cx="4572000" cy="571500"/>
            </a:xfrm>
            <a:custGeom>
              <a:rect b="b" l="l" r="r" t="t"/>
              <a:pathLst>
                <a:path extrusionOk="0"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01" name="Google Shape;301;p8"/>
            <p:cNvSpPr txBox="1"/>
            <p:nvPr/>
          </p:nvSpPr>
          <p:spPr>
            <a:xfrm>
              <a:off x="0" y="-19050"/>
              <a:ext cx="4572000" cy="5905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5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87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Balance Necesario</a:t>
              </a:r>
              <a:endParaRPr/>
            </a:p>
          </p:txBody>
        </p:sp>
      </p:grpSp>
      <p:grpSp>
        <p:nvGrpSpPr>
          <p:cNvPr id="302" name="Google Shape;302;p8"/>
          <p:cNvGrpSpPr/>
          <p:nvPr/>
        </p:nvGrpSpPr>
        <p:grpSpPr>
          <a:xfrm>
            <a:off x="13769131" y="5153918"/>
            <a:ext cx="3467398" cy="1560016"/>
            <a:chOff x="0" y="-104775"/>
            <a:chExt cx="4623197" cy="2080022"/>
          </a:xfrm>
        </p:grpSpPr>
        <p:sp>
          <p:nvSpPr>
            <p:cNvPr id="303" name="Google Shape;303;p8"/>
            <p:cNvSpPr/>
            <p:nvPr/>
          </p:nvSpPr>
          <p:spPr>
            <a:xfrm>
              <a:off x="0" y="0"/>
              <a:ext cx="4623197" cy="1975247"/>
            </a:xfrm>
            <a:custGeom>
              <a:rect b="b" l="l" r="r" t="t"/>
              <a:pathLst>
                <a:path extrusionOk="0" h="1975247" w="4623197">
                  <a:moveTo>
                    <a:pt x="0" y="0"/>
                  </a:moveTo>
                  <a:lnTo>
                    <a:pt x="4623197" y="0"/>
                  </a:lnTo>
                  <a:lnTo>
                    <a:pt x="462319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04" name="Google Shape;304;p8"/>
            <p:cNvSpPr txBox="1"/>
            <p:nvPr/>
          </p:nvSpPr>
          <p:spPr>
            <a:xfrm>
              <a:off x="0" y="-104775"/>
              <a:ext cx="4623197" cy="2080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31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Innovación debe ir de la mano con responsabilidad social.</a:t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1B1B1E"/>
          </a:solidFill>
          <a:ln>
            <a:noFill/>
          </a:ln>
        </p:spPr>
      </p:sp>
      <p:sp>
        <p:nvSpPr>
          <p:cNvPr id="314" name="Google Shape;314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3716000" w="24384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27272B"/>
          </a:solidFill>
          <a:ln>
            <a:noFill/>
          </a:ln>
        </p:spPr>
      </p:sp>
      <p:sp>
        <p:nvSpPr>
          <p:cNvPr descr="preencoded.png" id="315" name="Google Shape;315;p9"/>
          <p:cNvSpPr/>
          <p:nvPr/>
        </p:nvSpPr>
        <p:spPr>
          <a:xfrm>
            <a:off x="11430000" y="0"/>
            <a:ext cx="6858000" cy="10287000"/>
          </a:xfrm>
          <a:custGeom>
            <a:rect b="b" l="l" r="r" t="t"/>
            <a:pathLst>
              <a:path extrusionOk="0"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16" name="Google Shape;316;p9"/>
          <p:cNvGrpSpPr/>
          <p:nvPr/>
        </p:nvGrpSpPr>
        <p:grpSpPr>
          <a:xfrm>
            <a:off x="974229" y="1503015"/>
            <a:ext cx="9123461" cy="794742"/>
            <a:chOff x="0" y="-28575"/>
            <a:chExt cx="12164615" cy="1059657"/>
          </a:xfrm>
        </p:grpSpPr>
        <p:sp>
          <p:nvSpPr>
            <p:cNvPr id="317" name="Google Shape;317;p9"/>
            <p:cNvSpPr/>
            <p:nvPr/>
          </p:nvSpPr>
          <p:spPr>
            <a:xfrm>
              <a:off x="0" y="0"/>
              <a:ext cx="12164615" cy="1031082"/>
            </a:xfrm>
            <a:custGeom>
              <a:rect b="b" l="l" r="r" t="t"/>
              <a:pathLst>
                <a:path extrusionOk="0" h="1031082" w="12164615">
                  <a:moveTo>
                    <a:pt x="0" y="0"/>
                  </a:moveTo>
                  <a:lnTo>
                    <a:pt x="12164615" y="0"/>
                  </a:lnTo>
                  <a:lnTo>
                    <a:pt x="12164615" y="1031082"/>
                  </a:lnTo>
                  <a:lnTo>
                    <a:pt x="0" y="10310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18" name="Google Shape;318;p9"/>
            <p:cNvSpPr txBox="1"/>
            <p:nvPr/>
          </p:nvSpPr>
          <p:spPr>
            <a:xfrm>
              <a:off x="0" y="-28575"/>
              <a:ext cx="12164615" cy="10596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97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4812" u="none" cap="none" strike="noStrike">
                  <a:solidFill>
                    <a:srgbClr val="FFE14D"/>
                  </a:solidFill>
                  <a:latin typeface="Comfortaa"/>
                  <a:ea typeface="Comfortaa"/>
                  <a:cs typeface="Comfortaa"/>
                  <a:sym typeface="Comfortaa"/>
                </a:rPr>
                <a:t>Futuro de la Ética en las TIC</a:t>
              </a:r>
              <a:endParaRPr/>
            </a:p>
          </p:txBody>
        </p:sp>
      </p:grpSp>
      <p:sp>
        <p:nvSpPr>
          <p:cNvPr id="319" name="Google Shape;319;p9"/>
          <p:cNvSpPr/>
          <p:nvPr/>
        </p:nvSpPr>
        <p:spPr>
          <a:xfrm>
            <a:off x="974229" y="2715220"/>
            <a:ext cx="626269" cy="626269"/>
          </a:xfrm>
          <a:custGeom>
            <a:rect b="b" l="l" r="r" t="t"/>
            <a:pathLst>
              <a:path extrusionOk="0" h="835025" w="835025">
                <a:moveTo>
                  <a:pt x="0" y="417576"/>
                </a:moveTo>
                <a:cubicBezTo>
                  <a:pt x="0" y="186944"/>
                  <a:pt x="186944" y="0"/>
                  <a:pt x="417449" y="0"/>
                </a:cubicBezTo>
                <a:cubicBezTo>
                  <a:pt x="647954" y="0"/>
                  <a:pt x="835025" y="186944"/>
                  <a:pt x="835025" y="417449"/>
                </a:cubicBezTo>
                <a:cubicBezTo>
                  <a:pt x="835025" y="647954"/>
                  <a:pt x="648081" y="835025"/>
                  <a:pt x="417576" y="835025"/>
                </a:cubicBezTo>
                <a:cubicBezTo>
                  <a:pt x="187071" y="835025"/>
                  <a:pt x="0" y="648081"/>
                  <a:pt x="0" y="417576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1101849" y="2796406"/>
            <a:ext cx="371029" cy="463897"/>
            <a:chOff x="0" y="0"/>
            <a:chExt cx="494705" cy="618530"/>
          </a:xfrm>
        </p:grpSpPr>
        <p:sp>
          <p:nvSpPr>
            <p:cNvPr id="321" name="Google Shape;321;p9"/>
            <p:cNvSpPr/>
            <p:nvPr/>
          </p:nvSpPr>
          <p:spPr>
            <a:xfrm>
              <a:off x="0" y="0"/>
              <a:ext cx="494705" cy="618530"/>
            </a:xfrm>
            <a:custGeom>
              <a:rect b="b" l="l" r="r" t="t"/>
              <a:pathLst>
                <a:path extrusionOk="0" h="618530" w="494705">
                  <a:moveTo>
                    <a:pt x="0" y="0"/>
                  </a:moveTo>
                  <a:lnTo>
                    <a:pt x="494705" y="0"/>
                  </a:lnTo>
                  <a:lnTo>
                    <a:pt x="494705" y="618530"/>
                  </a:lnTo>
                  <a:lnTo>
                    <a:pt x="0" y="6185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22" name="Google Shape;322;p9"/>
            <p:cNvSpPr txBox="1"/>
            <p:nvPr/>
          </p:nvSpPr>
          <p:spPr>
            <a:xfrm>
              <a:off x="0" y="47625"/>
              <a:ext cx="494705" cy="5709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74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1</a:t>
              </a:r>
              <a:endParaRPr/>
            </a:p>
          </p:txBody>
        </p:sp>
      </p:grpSp>
      <p:grpSp>
        <p:nvGrpSpPr>
          <p:cNvPr id="323" name="Google Shape;323;p9"/>
          <p:cNvGrpSpPr/>
          <p:nvPr/>
        </p:nvGrpSpPr>
        <p:grpSpPr>
          <a:xfrm>
            <a:off x="1878806" y="2789336"/>
            <a:ext cx="3093095" cy="407937"/>
            <a:chOff x="0" y="-28575"/>
            <a:chExt cx="4124127" cy="543917"/>
          </a:xfrm>
        </p:grpSpPr>
        <p:sp>
          <p:nvSpPr>
            <p:cNvPr id="324" name="Google Shape;324;p9"/>
            <p:cNvSpPr/>
            <p:nvPr/>
          </p:nvSpPr>
          <p:spPr>
            <a:xfrm>
              <a:off x="0" y="0"/>
              <a:ext cx="4124127" cy="515342"/>
            </a:xfrm>
            <a:custGeom>
              <a:rect b="b" l="l" r="r" t="t"/>
              <a:pathLst>
                <a:path extrusionOk="0" h="515342" w="4124127">
                  <a:moveTo>
                    <a:pt x="0" y="0"/>
                  </a:moveTo>
                  <a:lnTo>
                    <a:pt x="4124127" y="0"/>
                  </a:lnTo>
                  <a:lnTo>
                    <a:pt x="4124127" y="515342"/>
                  </a:lnTo>
                  <a:lnTo>
                    <a:pt x="0" y="515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25" name="Google Shape;325;p9"/>
            <p:cNvSpPr txBox="1"/>
            <p:nvPr/>
          </p:nvSpPr>
          <p:spPr>
            <a:xfrm>
              <a:off x="0" y="-28575"/>
              <a:ext cx="4124127" cy="5439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IA Explicable</a:t>
              </a:r>
              <a:endParaRPr/>
            </a:p>
          </p:txBody>
        </p:sp>
      </p:grpSp>
      <p:grpSp>
        <p:nvGrpSpPr>
          <p:cNvPr id="326" name="Google Shape;326;p9"/>
          <p:cNvGrpSpPr/>
          <p:nvPr/>
        </p:nvGrpSpPr>
        <p:grpSpPr>
          <a:xfrm>
            <a:off x="1878806" y="3292822"/>
            <a:ext cx="8576965" cy="516732"/>
            <a:chOff x="0" y="-95250"/>
            <a:chExt cx="11435953" cy="688975"/>
          </a:xfrm>
        </p:grpSpPr>
        <p:sp>
          <p:nvSpPr>
            <p:cNvPr id="327" name="Google Shape;327;p9"/>
            <p:cNvSpPr/>
            <p:nvPr/>
          </p:nvSpPr>
          <p:spPr>
            <a:xfrm>
              <a:off x="0" y="0"/>
              <a:ext cx="11435953" cy="593725"/>
            </a:xfrm>
            <a:custGeom>
              <a:rect b="b" l="l" r="r" t="t"/>
              <a:pathLst>
                <a:path extrusionOk="0" h="593725" w="11435953">
                  <a:moveTo>
                    <a:pt x="0" y="0"/>
                  </a:moveTo>
                  <a:lnTo>
                    <a:pt x="11435953" y="0"/>
                  </a:lnTo>
                  <a:lnTo>
                    <a:pt x="11435953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28" name="Google Shape;328;p9"/>
            <p:cNvSpPr txBox="1"/>
            <p:nvPr/>
          </p:nvSpPr>
          <p:spPr>
            <a:xfrm>
              <a:off x="0" y="-95250"/>
              <a:ext cx="11435953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00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87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Desarrollar inteligencia artificial transparente y auditables.</a:t>
              </a:r>
              <a:endParaRPr/>
            </a:p>
          </p:txBody>
        </p:sp>
      </p:grpSp>
      <p:sp>
        <p:nvSpPr>
          <p:cNvPr id="329" name="Google Shape;329;p9"/>
          <p:cNvSpPr/>
          <p:nvPr/>
        </p:nvSpPr>
        <p:spPr>
          <a:xfrm>
            <a:off x="974229" y="4366171"/>
            <a:ext cx="626269" cy="626269"/>
          </a:xfrm>
          <a:custGeom>
            <a:rect b="b" l="l" r="r" t="t"/>
            <a:pathLst>
              <a:path extrusionOk="0" h="835025" w="835025">
                <a:moveTo>
                  <a:pt x="0" y="417576"/>
                </a:moveTo>
                <a:cubicBezTo>
                  <a:pt x="0" y="186944"/>
                  <a:pt x="186944" y="0"/>
                  <a:pt x="417449" y="0"/>
                </a:cubicBezTo>
                <a:cubicBezTo>
                  <a:pt x="647954" y="0"/>
                  <a:pt x="835025" y="186944"/>
                  <a:pt x="835025" y="417449"/>
                </a:cubicBezTo>
                <a:cubicBezTo>
                  <a:pt x="835025" y="647954"/>
                  <a:pt x="648081" y="835025"/>
                  <a:pt x="417576" y="835025"/>
                </a:cubicBezTo>
                <a:cubicBezTo>
                  <a:pt x="187071" y="835025"/>
                  <a:pt x="0" y="648081"/>
                  <a:pt x="0" y="417576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0" name="Google Shape;330;p9"/>
          <p:cNvGrpSpPr/>
          <p:nvPr/>
        </p:nvGrpSpPr>
        <p:grpSpPr>
          <a:xfrm>
            <a:off x="1101849" y="4447356"/>
            <a:ext cx="371029" cy="463898"/>
            <a:chOff x="0" y="0"/>
            <a:chExt cx="494705" cy="618530"/>
          </a:xfrm>
        </p:grpSpPr>
        <p:sp>
          <p:nvSpPr>
            <p:cNvPr id="331" name="Google Shape;331;p9"/>
            <p:cNvSpPr/>
            <p:nvPr/>
          </p:nvSpPr>
          <p:spPr>
            <a:xfrm>
              <a:off x="0" y="0"/>
              <a:ext cx="494705" cy="618530"/>
            </a:xfrm>
            <a:custGeom>
              <a:rect b="b" l="l" r="r" t="t"/>
              <a:pathLst>
                <a:path extrusionOk="0" h="618530" w="494705">
                  <a:moveTo>
                    <a:pt x="0" y="0"/>
                  </a:moveTo>
                  <a:lnTo>
                    <a:pt x="494705" y="0"/>
                  </a:lnTo>
                  <a:lnTo>
                    <a:pt x="494705" y="618530"/>
                  </a:lnTo>
                  <a:lnTo>
                    <a:pt x="0" y="6185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32" name="Google Shape;332;p9"/>
            <p:cNvSpPr txBox="1"/>
            <p:nvPr/>
          </p:nvSpPr>
          <p:spPr>
            <a:xfrm>
              <a:off x="0" y="47625"/>
              <a:ext cx="494705" cy="5709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74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2</a:t>
              </a:r>
              <a:endParaRPr/>
            </a:p>
          </p:txBody>
        </p:sp>
      </p:grpSp>
      <p:grpSp>
        <p:nvGrpSpPr>
          <p:cNvPr id="333" name="Google Shape;333;p9"/>
          <p:cNvGrpSpPr/>
          <p:nvPr/>
        </p:nvGrpSpPr>
        <p:grpSpPr>
          <a:xfrm>
            <a:off x="1878806" y="4440288"/>
            <a:ext cx="4449515" cy="407937"/>
            <a:chOff x="0" y="-28575"/>
            <a:chExt cx="5932687" cy="543917"/>
          </a:xfrm>
        </p:grpSpPr>
        <p:sp>
          <p:nvSpPr>
            <p:cNvPr id="334" name="Google Shape;334;p9"/>
            <p:cNvSpPr/>
            <p:nvPr/>
          </p:nvSpPr>
          <p:spPr>
            <a:xfrm>
              <a:off x="0" y="0"/>
              <a:ext cx="5932687" cy="515342"/>
            </a:xfrm>
            <a:custGeom>
              <a:rect b="b" l="l" r="r" t="t"/>
              <a:pathLst>
                <a:path extrusionOk="0" h="515342" w="5932687">
                  <a:moveTo>
                    <a:pt x="0" y="0"/>
                  </a:moveTo>
                  <a:lnTo>
                    <a:pt x="5932687" y="0"/>
                  </a:lnTo>
                  <a:lnTo>
                    <a:pt x="5932687" y="515342"/>
                  </a:lnTo>
                  <a:lnTo>
                    <a:pt x="0" y="515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35" name="Google Shape;335;p9"/>
            <p:cNvSpPr txBox="1"/>
            <p:nvPr/>
          </p:nvSpPr>
          <p:spPr>
            <a:xfrm>
              <a:off x="0" y="-28575"/>
              <a:ext cx="5932687" cy="5439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Equipos Multidisciplinarios</a:t>
              </a:r>
              <a:endParaRPr/>
            </a:p>
          </p:txBody>
        </p:sp>
      </p:grpSp>
      <p:grpSp>
        <p:nvGrpSpPr>
          <p:cNvPr id="336" name="Google Shape;336;p9"/>
          <p:cNvGrpSpPr/>
          <p:nvPr/>
        </p:nvGrpSpPr>
        <p:grpSpPr>
          <a:xfrm>
            <a:off x="1878806" y="4943772"/>
            <a:ext cx="8576965" cy="516732"/>
            <a:chOff x="0" y="-95250"/>
            <a:chExt cx="11435953" cy="688975"/>
          </a:xfrm>
        </p:grpSpPr>
        <p:sp>
          <p:nvSpPr>
            <p:cNvPr id="337" name="Google Shape;337;p9"/>
            <p:cNvSpPr/>
            <p:nvPr/>
          </p:nvSpPr>
          <p:spPr>
            <a:xfrm>
              <a:off x="0" y="0"/>
              <a:ext cx="11435953" cy="593725"/>
            </a:xfrm>
            <a:custGeom>
              <a:rect b="b" l="l" r="r" t="t"/>
              <a:pathLst>
                <a:path extrusionOk="0" h="593725" w="11435953">
                  <a:moveTo>
                    <a:pt x="0" y="0"/>
                  </a:moveTo>
                  <a:lnTo>
                    <a:pt x="11435953" y="0"/>
                  </a:lnTo>
                  <a:lnTo>
                    <a:pt x="11435953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38" name="Google Shape;338;p9"/>
            <p:cNvSpPr txBox="1"/>
            <p:nvPr/>
          </p:nvSpPr>
          <p:spPr>
            <a:xfrm>
              <a:off x="0" y="-95250"/>
              <a:ext cx="11435953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00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87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Incluir expertos en ética desde el diseño del sistema.</a:t>
              </a:r>
              <a:endParaRPr/>
            </a:p>
          </p:txBody>
        </p:sp>
      </p:grpSp>
      <p:sp>
        <p:nvSpPr>
          <p:cNvPr id="339" name="Google Shape;339;p9"/>
          <p:cNvSpPr/>
          <p:nvPr/>
        </p:nvSpPr>
        <p:spPr>
          <a:xfrm>
            <a:off x="974229" y="6017121"/>
            <a:ext cx="626269" cy="626269"/>
          </a:xfrm>
          <a:custGeom>
            <a:rect b="b" l="l" r="r" t="t"/>
            <a:pathLst>
              <a:path extrusionOk="0" h="835025" w="835025">
                <a:moveTo>
                  <a:pt x="0" y="417576"/>
                </a:moveTo>
                <a:cubicBezTo>
                  <a:pt x="0" y="186944"/>
                  <a:pt x="186944" y="0"/>
                  <a:pt x="417449" y="0"/>
                </a:cubicBezTo>
                <a:cubicBezTo>
                  <a:pt x="647954" y="0"/>
                  <a:pt x="835025" y="186944"/>
                  <a:pt x="835025" y="417449"/>
                </a:cubicBezTo>
                <a:cubicBezTo>
                  <a:pt x="835025" y="647954"/>
                  <a:pt x="648081" y="835025"/>
                  <a:pt x="417576" y="835025"/>
                </a:cubicBezTo>
                <a:cubicBezTo>
                  <a:pt x="187071" y="835025"/>
                  <a:pt x="0" y="648081"/>
                  <a:pt x="0" y="417576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0" name="Google Shape;340;p9"/>
          <p:cNvGrpSpPr/>
          <p:nvPr/>
        </p:nvGrpSpPr>
        <p:grpSpPr>
          <a:xfrm>
            <a:off x="1101849" y="6098306"/>
            <a:ext cx="371029" cy="463898"/>
            <a:chOff x="0" y="0"/>
            <a:chExt cx="494705" cy="618530"/>
          </a:xfrm>
        </p:grpSpPr>
        <p:sp>
          <p:nvSpPr>
            <p:cNvPr id="341" name="Google Shape;341;p9"/>
            <p:cNvSpPr/>
            <p:nvPr/>
          </p:nvSpPr>
          <p:spPr>
            <a:xfrm>
              <a:off x="0" y="0"/>
              <a:ext cx="494705" cy="618530"/>
            </a:xfrm>
            <a:custGeom>
              <a:rect b="b" l="l" r="r" t="t"/>
              <a:pathLst>
                <a:path extrusionOk="0" h="618530" w="494705">
                  <a:moveTo>
                    <a:pt x="0" y="0"/>
                  </a:moveTo>
                  <a:lnTo>
                    <a:pt x="494705" y="0"/>
                  </a:lnTo>
                  <a:lnTo>
                    <a:pt x="494705" y="618530"/>
                  </a:lnTo>
                  <a:lnTo>
                    <a:pt x="0" y="6185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42" name="Google Shape;342;p9"/>
            <p:cNvSpPr txBox="1"/>
            <p:nvPr/>
          </p:nvSpPr>
          <p:spPr>
            <a:xfrm>
              <a:off x="0" y="47625"/>
              <a:ext cx="494705" cy="5709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74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3</a:t>
              </a:r>
              <a:endParaRPr/>
            </a:p>
          </p:txBody>
        </p:sp>
      </p:grpSp>
      <p:grpSp>
        <p:nvGrpSpPr>
          <p:cNvPr id="343" name="Google Shape;343;p9"/>
          <p:cNvGrpSpPr/>
          <p:nvPr/>
        </p:nvGrpSpPr>
        <p:grpSpPr>
          <a:xfrm>
            <a:off x="1878806" y="6091238"/>
            <a:ext cx="4452641" cy="407937"/>
            <a:chOff x="0" y="-28575"/>
            <a:chExt cx="5936854" cy="543917"/>
          </a:xfrm>
        </p:grpSpPr>
        <p:sp>
          <p:nvSpPr>
            <p:cNvPr id="344" name="Google Shape;344;p9"/>
            <p:cNvSpPr/>
            <p:nvPr/>
          </p:nvSpPr>
          <p:spPr>
            <a:xfrm>
              <a:off x="0" y="0"/>
              <a:ext cx="5936854" cy="515342"/>
            </a:xfrm>
            <a:custGeom>
              <a:rect b="b" l="l" r="r" t="t"/>
              <a:pathLst>
                <a:path extrusionOk="0" h="515342" w="5936854">
                  <a:moveTo>
                    <a:pt x="0" y="0"/>
                  </a:moveTo>
                  <a:lnTo>
                    <a:pt x="5936854" y="0"/>
                  </a:lnTo>
                  <a:lnTo>
                    <a:pt x="5936854" y="515342"/>
                  </a:lnTo>
                  <a:lnTo>
                    <a:pt x="0" y="515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45" name="Google Shape;345;p9"/>
            <p:cNvSpPr txBox="1"/>
            <p:nvPr/>
          </p:nvSpPr>
          <p:spPr>
            <a:xfrm>
              <a:off x="0" y="-28575"/>
              <a:ext cx="5936853" cy="5439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Regulaciones Más Estrictas</a:t>
              </a:r>
              <a:endParaRPr/>
            </a:p>
          </p:txBody>
        </p:sp>
      </p:grpSp>
      <p:grpSp>
        <p:nvGrpSpPr>
          <p:cNvPr id="346" name="Google Shape;346;p9"/>
          <p:cNvGrpSpPr/>
          <p:nvPr/>
        </p:nvGrpSpPr>
        <p:grpSpPr>
          <a:xfrm>
            <a:off x="1878806" y="6594722"/>
            <a:ext cx="8576965" cy="516732"/>
            <a:chOff x="0" y="-95250"/>
            <a:chExt cx="11435953" cy="688975"/>
          </a:xfrm>
        </p:grpSpPr>
        <p:sp>
          <p:nvSpPr>
            <p:cNvPr id="347" name="Google Shape;347;p9"/>
            <p:cNvSpPr/>
            <p:nvPr/>
          </p:nvSpPr>
          <p:spPr>
            <a:xfrm>
              <a:off x="0" y="0"/>
              <a:ext cx="11435953" cy="593725"/>
            </a:xfrm>
            <a:custGeom>
              <a:rect b="b" l="l" r="r" t="t"/>
              <a:pathLst>
                <a:path extrusionOk="0" h="593725" w="11435953">
                  <a:moveTo>
                    <a:pt x="0" y="0"/>
                  </a:moveTo>
                  <a:lnTo>
                    <a:pt x="11435953" y="0"/>
                  </a:lnTo>
                  <a:lnTo>
                    <a:pt x="11435953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48" name="Google Shape;348;p9"/>
            <p:cNvSpPr txBox="1"/>
            <p:nvPr/>
          </p:nvSpPr>
          <p:spPr>
            <a:xfrm>
              <a:off x="0" y="-95250"/>
              <a:ext cx="11435953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00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87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Promover leyes que controlen el uso y responsabilidades.</a:t>
              </a:r>
              <a:endParaRPr/>
            </a:p>
          </p:txBody>
        </p:sp>
      </p:grpSp>
      <p:sp>
        <p:nvSpPr>
          <p:cNvPr id="349" name="Google Shape;349;p9"/>
          <p:cNvSpPr/>
          <p:nvPr/>
        </p:nvSpPr>
        <p:spPr>
          <a:xfrm>
            <a:off x="974229" y="7668071"/>
            <a:ext cx="626269" cy="626269"/>
          </a:xfrm>
          <a:custGeom>
            <a:rect b="b" l="l" r="r" t="t"/>
            <a:pathLst>
              <a:path extrusionOk="0" h="835025" w="835025">
                <a:moveTo>
                  <a:pt x="0" y="417576"/>
                </a:moveTo>
                <a:cubicBezTo>
                  <a:pt x="0" y="186944"/>
                  <a:pt x="186944" y="0"/>
                  <a:pt x="417449" y="0"/>
                </a:cubicBezTo>
                <a:cubicBezTo>
                  <a:pt x="647954" y="0"/>
                  <a:pt x="835025" y="186944"/>
                  <a:pt x="835025" y="417449"/>
                </a:cubicBezTo>
                <a:cubicBezTo>
                  <a:pt x="835025" y="647954"/>
                  <a:pt x="648081" y="835025"/>
                  <a:pt x="417576" y="835025"/>
                </a:cubicBezTo>
                <a:cubicBezTo>
                  <a:pt x="187071" y="835025"/>
                  <a:pt x="0" y="648081"/>
                  <a:pt x="0" y="417576"/>
                </a:cubicBezTo>
                <a:close/>
              </a:path>
            </a:pathLst>
          </a:cu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0" name="Google Shape;350;p9"/>
          <p:cNvGrpSpPr/>
          <p:nvPr/>
        </p:nvGrpSpPr>
        <p:grpSpPr>
          <a:xfrm>
            <a:off x="1101849" y="7749257"/>
            <a:ext cx="371029" cy="463898"/>
            <a:chOff x="0" y="0"/>
            <a:chExt cx="494705" cy="618530"/>
          </a:xfrm>
        </p:grpSpPr>
        <p:sp>
          <p:nvSpPr>
            <p:cNvPr id="351" name="Google Shape;351;p9"/>
            <p:cNvSpPr/>
            <p:nvPr/>
          </p:nvSpPr>
          <p:spPr>
            <a:xfrm>
              <a:off x="0" y="0"/>
              <a:ext cx="494705" cy="618530"/>
            </a:xfrm>
            <a:custGeom>
              <a:rect b="b" l="l" r="r" t="t"/>
              <a:pathLst>
                <a:path extrusionOk="0" h="618530" w="494705">
                  <a:moveTo>
                    <a:pt x="0" y="0"/>
                  </a:moveTo>
                  <a:lnTo>
                    <a:pt x="494705" y="0"/>
                  </a:lnTo>
                  <a:lnTo>
                    <a:pt x="494705" y="618530"/>
                  </a:lnTo>
                  <a:lnTo>
                    <a:pt x="0" y="6185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52" name="Google Shape;352;p9"/>
            <p:cNvSpPr txBox="1"/>
            <p:nvPr/>
          </p:nvSpPr>
          <p:spPr>
            <a:xfrm>
              <a:off x="0" y="47625"/>
              <a:ext cx="494705" cy="5709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74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4</a:t>
              </a:r>
              <a:endParaRPr/>
            </a:p>
          </p:txBody>
        </p:sp>
      </p:grpSp>
      <p:grpSp>
        <p:nvGrpSpPr>
          <p:cNvPr id="353" name="Google Shape;353;p9"/>
          <p:cNvGrpSpPr/>
          <p:nvPr/>
        </p:nvGrpSpPr>
        <p:grpSpPr>
          <a:xfrm>
            <a:off x="1878806" y="7742188"/>
            <a:ext cx="3093095" cy="407937"/>
            <a:chOff x="0" y="-28575"/>
            <a:chExt cx="4124127" cy="543917"/>
          </a:xfrm>
        </p:grpSpPr>
        <p:sp>
          <p:nvSpPr>
            <p:cNvPr id="354" name="Google Shape;354;p9"/>
            <p:cNvSpPr/>
            <p:nvPr/>
          </p:nvSpPr>
          <p:spPr>
            <a:xfrm>
              <a:off x="0" y="0"/>
              <a:ext cx="4124127" cy="515342"/>
            </a:xfrm>
            <a:custGeom>
              <a:rect b="b" l="l" r="r" t="t"/>
              <a:pathLst>
                <a:path extrusionOk="0" h="515342" w="4124127">
                  <a:moveTo>
                    <a:pt x="0" y="0"/>
                  </a:moveTo>
                  <a:lnTo>
                    <a:pt x="4124127" y="0"/>
                  </a:lnTo>
                  <a:lnTo>
                    <a:pt x="4124127" y="515342"/>
                  </a:lnTo>
                  <a:lnTo>
                    <a:pt x="0" y="5153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55" name="Google Shape;355;p9"/>
            <p:cNvSpPr txBox="1"/>
            <p:nvPr/>
          </p:nvSpPr>
          <p:spPr>
            <a:xfrm>
              <a:off x="0" y="-28575"/>
              <a:ext cx="4124127" cy="5439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375" u="none" cap="none" strike="noStrike">
                  <a:solidFill>
                    <a:srgbClr val="D7D4CC"/>
                  </a:solidFill>
                  <a:latin typeface="Comfortaa"/>
                  <a:ea typeface="Comfortaa"/>
                  <a:cs typeface="Comfortaa"/>
                  <a:sym typeface="Comfortaa"/>
                </a:rPr>
                <a:t>Cultura Ética</a:t>
              </a:r>
              <a:endParaRPr/>
            </a:p>
          </p:txBody>
        </p:sp>
      </p:grpSp>
      <p:grpSp>
        <p:nvGrpSpPr>
          <p:cNvPr id="356" name="Google Shape;356;p9"/>
          <p:cNvGrpSpPr/>
          <p:nvPr/>
        </p:nvGrpSpPr>
        <p:grpSpPr>
          <a:xfrm>
            <a:off x="1878806" y="8245673"/>
            <a:ext cx="8576965" cy="516732"/>
            <a:chOff x="0" y="-95250"/>
            <a:chExt cx="11435953" cy="688975"/>
          </a:xfrm>
        </p:grpSpPr>
        <p:sp>
          <p:nvSpPr>
            <p:cNvPr id="357" name="Google Shape;357;p9"/>
            <p:cNvSpPr/>
            <p:nvPr/>
          </p:nvSpPr>
          <p:spPr>
            <a:xfrm>
              <a:off x="0" y="0"/>
              <a:ext cx="11435953" cy="593725"/>
            </a:xfrm>
            <a:custGeom>
              <a:rect b="b" l="l" r="r" t="t"/>
              <a:pathLst>
                <a:path extrusionOk="0" h="593725" w="11435953">
                  <a:moveTo>
                    <a:pt x="0" y="0"/>
                  </a:moveTo>
                  <a:lnTo>
                    <a:pt x="11435953" y="0"/>
                  </a:lnTo>
                  <a:lnTo>
                    <a:pt x="11435953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</p:sp>
        <p:sp>
          <p:nvSpPr>
            <p:cNvPr id="358" name="Google Shape;358;p9"/>
            <p:cNvSpPr txBox="1"/>
            <p:nvPr/>
          </p:nvSpPr>
          <p:spPr>
            <a:xfrm>
              <a:off x="0" y="-95250"/>
              <a:ext cx="11435953" cy="688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00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87" u="none" cap="none" strike="noStrike">
                  <a:solidFill>
                    <a:srgbClr val="D7D4CC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Fomentar valores éticos permanentes en las organizaciones.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